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960" r:id="rId2"/>
    <p:sldMasterId id="2147483973" r:id="rId3"/>
    <p:sldMasterId id="2147483993" r:id="rId4"/>
    <p:sldMasterId id="2147484006" r:id="rId5"/>
  </p:sldMasterIdLst>
  <p:notesMasterIdLst>
    <p:notesMasterId r:id="rId44"/>
  </p:notesMasterIdLst>
  <p:handoutMasterIdLst>
    <p:handoutMasterId r:id="rId45"/>
  </p:handoutMasterIdLst>
  <p:sldIdLst>
    <p:sldId id="401" r:id="rId6"/>
    <p:sldId id="364" r:id="rId7"/>
    <p:sldId id="365"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396" r:id="rId39"/>
    <p:sldId id="397" r:id="rId40"/>
    <p:sldId id="398" r:id="rId41"/>
    <p:sldId id="399" r:id="rId42"/>
    <p:sldId id="400" r:id="rId43"/>
  </p:sldIdLst>
  <p:sldSz cx="9144000" cy="5143500" type="screen16x9"/>
  <p:notesSz cx="9939338" cy="6807200"/>
  <p:defaultTextStyle>
    <a:defPPr>
      <a:defRPr lang="en-US"/>
    </a:defPPr>
    <a:lvl1pPr marL="0" algn="l" defTabSz="914175" rtl="0" eaLnBrk="1" latinLnBrk="0" hangingPunct="1">
      <a:defRPr sz="1800" kern="1200">
        <a:solidFill>
          <a:schemeClr val="tx1"/>
        </a:solidFill>
        <a:latin typeface="+mn-lt"/>
        <a:ea typeface="+mn-ea"/>
        <a:cs typeface="+mn-cs"/>
      </a:defRPr>
    </a:lvl1pPr>
    <a:lvl2pPr marL="457082" algn="l" defTabSz="914175" rtl="0" eaLnBrk="1" latinLnBrk="0" hangingPunct="1">
      <a:defRPr sz="1800" kern="1200">
        <a:solidFill>
          <a:schemeClr val="tx1"/>
        </a:solidFill>
        <a:latin typeface="+mn-lt"/>
        <a:ea typeface="+mn-ea"/>
        <a:cs typeface="+mn-cs"/>
      </a:defRPr>
    </a:lvl2pPr>
    <a:lvl3pPr marL="914175" algn="l" defTabSz="914175" rtl="0" eaLnBrk="1" latinLnBrk="0" hangingPunct="1">
      <a:defRPr sz="1800" kern="1200">
        <a:solidFill>
          <a:schemeClr val="tx1"/>
        </a:solidFill>
        <a:latin typeface="+mn-lt"/>
        <a:ea typeface="+mn-ea"/>
        <a:cs typeface="+mn-cs"/>
      </a:defRPr>
    </a:lvl3pPr>
    <a:lvl4pPr marL="1371260" algn="l" defTabSz="914175" rtl="0" eaLnBrk="1" latinLnBrk="0" hangingPunct="1">
      <a:defRPr sz="1800" kern="1200">
        <a:solidFill>
          <a:schemeClr val="tx1"/>
        </a:solidFill>
        <a:latin typeface="+mn-lt"/>
        <a:ea typeface="+mn-ea"/>
        <a:cs typeface="+mn-cs"/>
      </a:defRPr>
    </a:lvl4pPr>
    <a:lvl5pPr marL="1828349" algn="l" defTabSz="914175" rtl="0" eaLnBrk="1" latinLnBrk="0" hangingPunct="1">
      <a:defRPr sz="1800" kern="1200">
        <a:solidFill>
          <a:schemeClr val="tx1"/>
        </a:solidFill>
        <a:latin typeface="+mn-lt"/>
        <a:ea typeface="+mn-ea"/>
        <a:cs typeface="+mn-cs"/>
      </a:defRPr>
    </a:lvl5pPr>
    <a:lvl6pPr marL="2285430" algn="l" defTabSz="914175" rtl="0" eaLnBrk="1" latinLnBrk="0" hangingPunct="1">
      <a:defRPr sz="1800" kern="1200">
        <a:solidFill>
          <a:schemeClr val="tx1"/>
        </a:solidFill>
        <a:latin typeface="+mn-lt"/>
        <a:ea typeface="+mn-ea"/>
        <a:cs typeface="+mn-cs"/>
      </a:defRPr>
    </a:lvl6pPr>
    <a:lvl7pPr marL="2742512" algn="l" defTabSz="914175" rtl="0" eaLnBrk="1" latinLnBrk="0" hangingPunct="1">
      <a:defRPr sz="1800" kern="1200">
        <a:solidFill>
          <a:schemeClr val="tx1"/>
        </a:solidFill>
        <a:latin typeface="+mn-lt"/>
        <a:ea typeface="+mn-ea"/>
        <a:cs typeface="+mn-cs"/>
      </a:defRPr>
    </a:lvl7pPr>
    <a:lvl8pPr marL="3199600" algn="l" defTabSz="914175" rtl="0" eaLnBrk="1" latinLnBrk="0" hangingPunct="1">
      <a:defRPr sz="1800" kern="1200">
        <a:solidFill>
          <a:schemeClr val="tx1"/>
        </a:solidFill>
        <a:latin typeface="+mn-lt"/>
        <a:ea typeface="+mn-ea"/>
        <a:cs typeface="+mn-cs"/>
      </a:defRPr>
    </a:lvl8pPr>
    <a:lvl9pPr marL="3656686" algn="l" defTabSz="914175"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Dtnh434oGn0Ry9DXF5nBUw==" hashData="IMTwcSTNjCnIXikHZ1g0+nhEgdo="/>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9" autoAdjust="0"/>
    <p:restoredTop sz="96978" autoAdjust="0"/>
  </p:normalViewPr>
  <p:slideViewPr>
    <p:cSldViewPr>
      <p:cViewPr>
        <p:scale>
          <a:sx n="90" d="100"/>
          <a:sy n="90" d="100"/>
        </p:scale>
        <p:origin x="-948" y="-486"/>
      </p:cViewPr>
      <p:guideLst>
        <p:guide orient="horz" pos="1620"/>
        <p:guide pos="2880"/>
      </p:guideLst>
    </p:cSldViewPr>
  </p:slideViewPr>
  <p:outlineViewPr>
    <p:cViewPr>
      <p:scale>
        <a:sx n="33" d="100"/>
        <a:sy n="33" d="100"/>
      </p:scale>
      <p:origin x="0" y="221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9992" y="0"/>
            <a:ext cx="4307046" cy="340360"/>
          </a:xfrm>
          <a:prstGeom prst="rect">
            <a:avLst/>
          </a:prstGeom>
        </p:spPr>
        <p:txBody>
          <a:bodyPr vert="horz" lIns="91440" tIns="45720" rIns="91440" bIns="45720" rtlCol="0"/>
          <a:lstStyle>
            <a:lvl1pPr algn="r">
              <a:defRPr sz="1200"/>
            </a:lvl1pPr>
          </a:lstStyle>
          <a:p>
            <a:fld id="{0CAF346A-2DB5-440C-A68B-245B852525B3}" type="datetimeFigureOut">
              <a:rPr lang="en-US" smtClean="0"/>
              <a:t>9/16/2015</a:t>
            </a:fld>
            <a:endParaRPr lang="en-US"/>
          </a:p>
        </p:txBody>
      </p:sp>
      <p:sp>
        <p:nvSpPr>
          <p:cNvPr id="4" name="Footer Placeholder 3"/>
          <p:cNvSpPr>
            <a:spLocks noGrp="1"/>
          </p:cNvSpPr>
          <p:nvPr>
            <p:ph type="ftr" sz="quarter" idx="2"/>
          </p:nvPr>
        </p:nvSpPr>
        <p:spPr>
          <a:xfrm>
            <a:off x="0" y="6465659"/>
            <a:ext cx="4307046" cy="3403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9992" y="6465659"/>
            <a:ext cx="4307046" cy="340360"/>
          </a:xfrm>
          <a:prstGeom prst="rect">
            <a:avLst/>
          </a:prstGeom>
        </p:spPr>
        <p:txBody>
          <a:bodyPr vert="horz" lIns="91440" tIns="45720" rIns="91440" bIns="45720" rtlCol="0" anchor="b"/>
          <a:lstStyle>
            <a:lvl1pPr algn="r">
              <a:defRPr sz="1200"/>
            </a:lvl1pPr>
          </a:lstStyle>
          <a:p>
            <a:fld id="{A3E2F2EC-3303-45D9-BEF1-EFDCE12C3D20}" type="slidenum">
              <a:rPr lang="en-US" smtClean="0"/>
              <a:t>‹#›</a:t>
            </a:fld>
            <a:endParaRPr lang="en-US"/>
          </a:p>
        </p:txBody>
      </p:sp>
    </p:spTree>
    <p:extLst>
      <p:ext uri="{BB962C8B-B14F-4D97-AF65-F5344CB8AC3E}">
        <p14:creationId xmlns:p14="http://schemas.microsoft.com/office/powerpoint/2010/main" val="1884855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9992" y="0"/>
            <a:ext cx="4307046" cy="340360"/>
          </a:xfrm>
          <a:prstGeom prst="rect">
            <a:avLst/>
          </a:prstGeom>
        </p:spPr>
        <p:txBody>
          <a:bodyPr vert="horz" lIns="91440" tIns="45720" rIns="91440" bIns="45720" rtlCol="0"/>
          <a:lstStyle>
            <a:lvl1pPr algn="r">
              <a:defRPr sz="1200"/>
            </a:lvl1pPr>
          </a:lstStyle>
          <a:p>
            <a:fld id="{3CC81328-1BB8-4A4E-84CB-DCF248F1AA18}" type="datetimeFigureOut">
              <a:rPr lang="en-US" smtClean="0"/>
              <a:t>9/16/2015</a:t>
            </a:fld>
            <a:endParaRPr lang="en-US"/>
          </a:p>
        </p:txBody>
      </p:sp>
      <p:sp>
        <p:nvSpPr>
          <p:cNvPr id="4" name="Slide Image Placeholder 3"/>
          <p:cNvSpPr>
            <a:spLocks noGrp="1" noRot="1" noChangeAspect="1"/>
          </p:cNvSpPr>
          <p:nvPr>
            <p:ph type="sldImg" idx="2"/>
          </p:nvPr>
        </p:nvSpPr>
        <p:spPr>
          <a:xfrm>
            <a:off x="2700338" y="511175"/>
            <a:ext cx="4538662" cy="2552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3934" y="3233420"/>
            <a:ext cx="7951470" cy="306324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465659"/>
            <a:ext cx="4307046" cy="34036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9992" y="6465659"/>
            <a:ext cx="4307046" cy="340360"/>
          </a:xfrm>
          <a:prstGeom prst="rect">
            <a:avLst/>
          </a:prstGeom>
        </p:spPr>
        <p:txBody>
          <a:bodyPr vert="horz" lIns="91440" tIns="45720" rIns="91440" bIns="45720" rtlCol="0" anchor="b"/>
          <a:lstStyle>
            <a:lvl1pPr algn="r">
              <a:defRPr sz="1200"/>
            </a:lvl1pPr>
          </a:lstStyle>
          <a:p>
            <a:fld id="{0995052A-9A4E-40AD-A89B-C83B1AF7F007}" type="slidenum">
              <a:rPr lang="en-US" smtClean="0"/>
              <a:t>‹#›</a:t>
            </a:fld>
            <a:endParaRPr lang="en-US"/>
          </a:p>
        </p:txBody>
      </p:sp>
    </p:spTree>
    <p:extLst>
      <p:ext uri="{BB962C8B-B14F-4D97-AF65-F5344CB8AC3E}">
        <p14:creationId xmlns:p14="http://schemas.microsoft.com/office/powerpoint/2010/main" val="2331100270"/>
      </p:ext>
    </p:extLst>
  </p:cSld>
  <p:clrMap bg1="lt1" tx1="dk1" bg2="lt2" tx2="dk2" accent1="accent1" accent2="accent2" accent3="accent3" accent4="accent4" accent5="accent5" accent6="accent6" hlink="hlink" folHlink="folHlink"/>
  <p:notesStyle>
    <a:lvl1pPr marL="0" algn="l" defTabSz="914175" rtl="0" eaLnBrk="1" latinLnBrk="0" hangingPunct="1">
      <a:defRPr sz="1200" kern="1200">
        <a:solidFill>
          <a:schemeClr val="tx1"/>
        </a:solidFill>
        <a:latin typeface="+mn-lt"/>
        <a:ea typeface="+mn-ea"/>
        <a:cs typeface="+mn-cs"/>
      </a:defRPr>
    </a:lvl1pPr>
    <a:lvl2pPr marL="457082" algn="l" defTabSz="914175" rtl="0" eaLnBrk="1" latinLnBrk="0" hangingPunct="1">
      <a:defRPr sz="1200" kern="1200">
        <a:solidFill>
          <a:schemeClr val="tx1"/>
        </a:solidFill>
        <a:latin typeface="+mn-lt"/>
        <a:ea typeface="+mn-ea"/>
        <a:cs typeface="+mn-cs"/>
      </a:defRPr>
    </a:lvl2pPr>
    <a:lvl3pPr marL="914175" algn="l" defTabSz="914175" rtl="0" eaLnBrk="1" latinLnBrk="0" hangingPunct="1">
      <a:defRPr sz="1200" kern="1200">
        <a:solidFill>
          <a:schemeClr val="tx1"/>
        </a:solidFill>
        <a:latin typeface="+mn-lt"/>
        <a:ea typeface="+mn-ea"/>
        <a:cs typeface="+mn-cs"/>
      </a:defRPr>
    </a:lvl3pPr>
    <a:lvl4pPr marL="1371260" algn="l" defTabSz="914175" rtl="0" eaLnBrk="1" latinLnBrk="0" hangingPunct="1">
      <a:defRPr sz="1200" kern="1200">
        <a:solidFill>
          <a:schemeClr val="tx1"/>
        </a:solidFill>
        <a:latin typeface="+mn-lt"/>
        <a:ea typeface="+mn-ea"/>
        <a:cs typeface="+mn-cs"/>
      </a:defRPr>
    </a:lvl4pPr>
    <a:lvl5pPr marL="1828349" algn="l" defTabSz="914175" rtl="0" eaLnBrk="1" latinLnBrk="0" hangingPunct="1">
      <a:defRPr sz="1200" kern="1200">
        <a:solidFill>
          <a:schemeClr val="tx1"/>
        </a:solidFill>
        <a:latin typeface="+mn-lt"/>
        <a:ea typeface="+mn-ea"/>
        <a:cs typeface="+mn-cs"/>
      </a:defRPr>
    </a:lvl5pPr>
    <a:lvl6pPr marL="2285430" algn="l" defTabSz="914175" rtl="0" eaLnBrk="1" latinLnBrk="0" hangingPunct="1">
      <a:defRPr sz="1200" kern="1200">
        <a:solidFill>
          <a:schemeClr val="tx1"/>
        </a:solidFill>
        <a:latin typeface="+mn-lt"/>
        <a:ea typeface="+mn-ea"/>
        <a:cs typeface="+mn-cs"/>
      </a:defRPr>
    </a:lvl6pPr>
    <a:lvl7pPr marL="2742512" algn="l" defTabSz="914175" rtl="0" eaLnBrk="1" latinLnBrk="0" hangingPunct="1">
      <a:defRPr sz="1200" kern="1200">
        <a:solidFill>
          <a:schemeClr val="tx1"/>
        </a:solidFill>
        <a:latin typeface="+mn-lt"/>
        <a:ea typeface="+mn-ea"/>
        <a:cs typeface="+mn-cs"/>
      </a:defRPr>
    </a:lvl7pPr>
    <a:lvl8pPr marL="3199600" algn="l" defTabSz="914175" rtl="0" eaLnBrk="1" latinLnBrk="0" hangingPunct="1">
      <a:defRPr sz="1200" kern="1200">
        <a:solidFill>
          <a:schemeClr val="tx1"/>
        </a:solidFill>
        <a:latin typeface="+mn-lt"/>
        <a:ea typeface="+mn-ea"/>
        <a:cs typeface="+mn-cs"/>
      </a:defRPr>
    </a:lvl8pPr>
    <a:lvl9pPr marL="3656686" algn="l" defTabSz="9141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bwMode="auto">
          <a:xfrm>
            <a:off x="2701925" y="511175"/>
            <a:ext cx="4537075"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z="500" smtClean="0">
                <a:latin typeface="Arial" pitchFamily="34" charset="0"/>
                <a:ea typeface="標楷體" pitchFamily="65" charset="-120"/>
              </a:rPr>
              <a:t>從生產者的角度來看美安</a:t>
            </a:r>
            <a:br>
              <a:rPr lang="zh-TW" altLang="en-US" sz="500" smtClean="0">
                <a:latin typeface="Arial" pitchFamily="34" charset="0"/>
                <a:ea typeface="標楷體" pitchFamily="65" charset="-120"/>
              </a:rPr>
            </a:br>
            <a:endParaRPr lang="zh-TW" altLang="en-US" sz="500" smtClean="0">
              <a:latin typeface="Arial" pitchFamily="34" charset="0"/>
              <a:ea typeface="標楷體" pitchFamily="65" charset="-120"/>
            </a:endParaRPr>
          </a:p>
          <a:p>
            <a:pPr eaLnBrk="1" hangingPunct="1">
              <a:spcBef>
                <a:spcPct val="0"/>
              </a:spcBef>
            </a:pPr>
            <a:r>
              <a:rPr lang="zh-TW" altLang="en-US" sz="500" smtClean="0">
                <a:latin typeface="Arial" pitchFamily="34" charset="0"/>
              </a:rPr>
              <a:t>美安的概念是生產者直接賣給消費者，在電子商務成熟後，理論上可行，但實務上還有缺憾。</a:t>
            </a:r>
            <a:br>
              <a:rPr lang="zh-TW" altLang="en-US" sz="500" smtClean="0">
                <a:latin typeface="Arial" pitchFamily="34" charset="0"/>
              </a:rPr>
            </a:br>
            <a:r>
              <a:rPr lang="zh-TW" altLang="en-US" sz="500" smtClean="0">
                <a:latin typeface="Arial" pitchFamily="34" charset="0"/>
              </a:rPr>
              <a:t>以前東西生產後，還要經過代理、總經銷、大、中、小盤、零售商，而中間這一連串的通路都需要管銷及倉儲，所以成本與價格就一路疊上去。</a:t>
            </a:r>
            <a:br>
              <a:rPr lang="zh-TW" altLang="en-US" sz="500" smtClean="0">
                <a:latin typeface="Arial" pitchFamily="34" charset="0"/>
              </a:rPr>
            </a:br>
            <a:r>
              <a:rPr lang="zh-TW" altLang="en-US" sz="500" smtClean="0">
                <a:latin typeface="Arial" pitchFamily="34" charset="0"/>
              </a:rPr>
              <a:t>有了電子商務後，中間會少很多層，但是購物網站還是需要有自己的管銷及倉儲，不過比起前者來說已經低了許多。</a:t>
            </a:r>
          </a:p>
          <a:p>
            <a:pPr eaLnBrk="1" hangingPunct="1">
              <a:spcBef>
                <a:spcPct val="0"/>
              </a:spcBef>
            </a:pPr>
            <a:endParaRPr lang="zh-TW" altLang="en-US" sz="500" smtClean="0">
              <a:latin typeface="Arial" pitchFamily="34" charset="0"/>
            </a:endParaRPr>
          </a:p>
          <a:p>
            <a:pPr eaLnBrk="1" hangingPunct="1">
              <a:spcBef>
                <a:spcPct val="0"/>
              </a:spcBef>
            </a:pPr>
            <a:r>
              <a:rPr lang="zh-TW" altLang="en-US" sz="500" smtClean="0">
                <a:latin typeface="Arial" pitchFamily="34" charset="0"/>
              </a:rPr>
              <a:t>產品的行銷費用還是最大的成本，品牌知名度不足的商品，放在有上百萬種商品的購物網站，如果沒有適當的行銷，一樣還是會被淹沒，所以大部分的利潤還是給購物網站，而不是生產者。</a:t>
            </a:r>
          </a:p>
          <a:p>
            <a:pPr eaLnBrk="1" hangingPunct="1">
              <a:spcBef>
                <a:spcPct val="0"/>
              </a:spcBef>
            </a:pPr>
            <a:r>
              <a:rPr lang="zh-TW" altLang="en-US" sz="500" smtClean="0">
                <a:latin typeface="Arial" pitchFamily="34" charset="0"/>
              </a:rPr>
              <a:t/>
            </a:r>
            <a:br>
              <a:rPr lang="zh-TW" altLang="en-US" sz="500" smtClean="0">
                <a:latin typeface="Arial" pitchFamily="34" charset="0"/>
              </a:rPr>
            </a:br>
            <a:r>
              <a:rPr lang="zh-TW" altLang="en-US" sz="500" smtClean="0">
                <a:latin typeface="Arial" pitchFamily="34" charset="0"/>
              </a:rPr>
              <a:t>所以電子商務雖可以減少通路成本，但還是大財團才能玩，以有機蔬果為例，認真誠實的農民生產的作物，你說他有幾百萬去行銷品牌？還是只能賣給大財團開的連鎖事業？因為消費者只認識它們，而不容易隨便信賴個體戶！</a:t>
            </a:r>
          </a:p>
          <a:p>
            <a:pPr eaLnBrk="1" hangingPunct="1">
              <a:spcBef>
                <a:spcPct val="0"/>
              </a:spcBef>
            </a:pPr>
            <a:r>
              <a:rPr lang="en-US" altLang="zh-TW" sz="500" smtClean="0">
                <a:latin typeface="Arial" pitchFamily="34" charset="0"/>
              </a:rPr>
              <a:t/>
            </a:r>
            <a:br>
              <a:rPr lang="en-US" altLang="zh-TW" sz="500" smtClean="0">
                <a:latin typeface="Arial" pitchFamily="34" charset="0"/>
              </a:rPr>
            </a:br>
            <a:r>
              <a:rPr lang="zh-TW" altLang="en-US" sz="500" smtClean="0">
                <a:latin typeface="Arial" pitchFamily="34" charset="0"/>
              </a:rPr>
              <a:t>而美安提出的一對一行銷，它一方面保留了電子商務的效率，一方面用人與人信賴的基礎來口耳相傳，例如：您的好朋友跟您說</a:t>
            </a:r>
            <a:r>
              <a:rPr lang="en-US" altLang="zh-TW" sz="500" smtClean="0">
                <a:latin typeface="Arial" pitchFamily="34" charset="0"/>
              </a:rPr>
              <a:t>OO</a:t>
            </a:r>
            <a:r>
              <a:rPr lang="zh-TW" altLang="en-US" sz="500" smtClean="0">
                <a:latin typeface="Arial" pitchFamily="34" charset="0"/>
              </a:rPr>
              <a:t>農場種的芭樂超好吃，您一定相信，也願意也買來吃看看，這比您看到某財團花了一千萬打電視廣告對您的影響力還要大！</a:t>
            </a:r>
          </a:p>
          <a:p>
            <a:pPr eaLnBrk="1" hangingPunct="1">
              <a:spcBef>
                <a:spcPct val="0"/>
              </a:spcBef>
            </a:pPr>
            <a:endParaRPr lang="zh-TW" altLang="en-US" sz="500" smtClean="0">
              <a:latin typeface="Arial" pitchFamily="34" charset="0"/>
            </a:endParaRPr>
          </a:p>
          <a:p>
            <a:pPr eaLnBrk="1" hangingPunct="1">
              <a:spcBef>
                <a:spcPct val="0"/>
              </a:spcBef>
            </a:pPr>
            <a:r>
              <a:rPr lang="zh-TW" altLang="en-US" sz="500" smtClean="0">
                <a:latin typeface="Arial" pitchFamily="34" charset="0"/>
              </a:rPr>
              <a:t>但如果您要買，美安的模式是：不需要找您的朋友買，您只要透過美安的購物入口網站，直接去</a:t>
            </a:r>
            <a:r>
              <a:rPr lang="en-US" altLang="zh-TW" sz="500" smtClean="0">
                <a:latin typeface="Arial" pitchFamily="34" charset="0"/>
              </a:rPr>
              <a:t>OO</a:t>
            </a:r>
            <a:r>
              <a:rPr lang="zh-TW" altLang="en-US" sz="500" smtClean="0">
                <a:latin typeface="Arial" pitchFamily="34" charset="0"/>
              </a:rPr>
              <a:t>農場的網站下單，金物流都與你無關（保留電子商務效率，但留下客戶忠誠），對</a:t>
            </a:r>
            <a:r>
              <a:rPr lang="en-US" altLang="zh-TW" sz="500" smtClean="0">
                <a:latin typeface="Arial" pitchFamily="34" charset="0"/>
              </a:rPr>
              <a:t>OO</a:t>
            </a:r>
            <a:r>
              <a:rPr lang="zh-TW" altLang="en-US" sz="500" smtClean="0">
                <a:latin typeface="Arial" pitchFamily="34" charset="0"/>
              </a:rPr>
              <a:t>農場來說，本來批發給中間商幾乎沒利潤，利潤少卻要養家，就只好擴大產量，要擴大產量就只好用大量農藥及肥料</a:t>
            </a:r>
            <a:r>
              <a:rPr lang="en-US" altLang="zh-TW" sz="500" smtClean="0">
                <a:latin typeface="Arial" pitchFamily="34" charset="0"/>
              </a:rPr>
              <a:t>…….</a:t>
            </a:r>
            <a:r>
              <a:rPr lang="zh-TW" altLang="en-US" sz="500" smtClean="0">
                <a:latin typeface="Arial" pitchFamily="34" charset="0"/>
              </a:rPr>
              <a:t>（惡性循環）</a:t>
            </a:r>
          </a:p>
          <a:p>
            <a:pPr eaLnBrk="1" hangingPunct="1">
              <a:spcBef>
                <a:spcPct val="0"/>
              </a:spcBef>
            </a:pPr>
            <a:r>
              <a:rPr lang="zh-TW" altLang="en-US" sz="500" smtClean="0">
                <a:latin typeface="Arial" pitchFamily="34" charset="0"/>
              </a:rPr>
              <a:t/>
            </a:r>
            <a:br>
              <a:rPr lang="zh-TW" altLang="en-US" sz="500" smtClean="0">
                <a:latin typeface="Arial" pitchFamily="34" charset="0"/>
              </a:rPr>
            </a:br>
            <a:r>
              <a:rPr lang="zh-TW" altLang="en-US" sz="500" smtClean="0">
                <a:latin typeface="Arial" pitchFamily="34" charset="0"/>
              </a:rPr>
              <a:t>所以，透過美安一對一行銷，當美安的經銷商知道</a:t>
            </a:r>
            <a:r>
              <a:rPr lang="en-US" altLang="zh-TW" sz="500" smtClean="0">
                <a:latin typeface="Arial" pitchFamily="34" charset="0"/>
              </a:rPr>
              <a:t>OO</a:t>
            </a:r>
            <a:r>
              <a:rPr lang="zh-TW" altLang="en-US" sz="500" smtClean="0">
                <a:latin typeface="Arial" pitchFamily="34" charset="0"/>
              </a:rPr>
              <a:t>農場認真又可信賴，消費者會願意用市價（或者比市價少一點）來跟他買，而因為</a:t>
            </a:r>
            <a:r>
              <a:rPr lang="en-US" altLang="zh-TW" sz="500" smtClean="0">
                <a:latin typeface="Arial" pitchFamily="34" charset="0"/>
              </a:rPr>
              <a:t>OO</a:t>
            </a:r>
            <a:r>
              <a:rPr lang="zh-TW" altLang="en-US" sz="500" smtClean="0">
                <a:latin typeface="Arial" pitchFamily="34" charset="0"/>
              </a:rPr>
              <a:t>農場直接將產品賣給消費者，原本屬於中間商的利潤就保留下來了， </a:t>
            </a:r>
            <a:r>
              <a:rPr lang="en-US" altLang="zh-TW" sz="500" smtClean="0">
                <a:latin typeface="Arial" pitchFamily="34" charset="0"/>
              </a:rPr>
              <a:t>OO</a:t>
            </a:r>
            <a:r>
              <a:rPr lang="zh-TW" altLang="en-US" sz="500" smtClean="0">
                <a:latin typeface="Arial" pitchFamily="34" charset="0"/>
              </a:rPr>
              <a:t>農場不用拼產量，作他想作又合於良心的事也可以有可觀收入，這就是從生產者角度看美安的一對一行銷！</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2875" indent="-285721" eaLnBrk="0" hangingPunct="0">
              <a:defRPr kumimoji="1">
                <a:solidFill>
                  <a:schemeClr val="tx1"/>
                </a:solidFill>
                <a:latin typeface="Arial" pitchFamily="34" charset="0"/>
                <a:ea typeface="新細明體" pitchFamily="18" charset="-120"/>
              </a:defRPr>
            </a:lvl2pPr>
            <a:lvl3pPr marL="1142884" indent="-228577" eaLnBrk="0" hangingPunct="0">
              <a:defRPr kumimoji="1">
                <a:solidFill>
                  <a:schemeClr val="tx1"/>
                </a:solidFill>
                <a:latin typeface="Arial" pitchFamily="34" charset="0"/>
                <a:ea typeface="新細明體" pitchFamily="18" charset="-120"/>
              </a:defRPr>
            </a:lvl3pPr>
            <a:lvl4pPr marL="1600037" indent="-228577" eaLnBrk="0" hangingPunct="0">
              <a:defRPr kumimoji="1">
                <a:solidFill>
                  <a:schemeClr val="tx1"/>
                </a:solidFill>
                <a:latin typeface="Arial" pitchFamily="34" charset="0"/>
                <a:ea typeface="新細明體" pitchFamily="18" charset="-120"/>
              </a:defRPr>
            </a:lvl4pPr>
            <a:lvl5pPr marL="2057190" indent="-228577" eaLnBrk="0" hangingPunct="0">
              <a:defRPr kumimoji="1">
                <a:solidFill>
                  <a:schemeClr val="tx1"/>
                </a:solidFill>
                <a:latin typeface="Arial" pitchFamily="34" charset="0"/>
                <a:ea typeface="新細明體" pitchFamily="18" charset="-120"/>
              </a:defRPr>
            </a:lvl5pPr>
            <a:lvl6pPr marL="2514344" indent="-228577"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497" indent="-228577"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8651" indent="-228577"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5803" indent="-228577"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7E00687-702E-4B6A-B54C-580573A4CBAA}" type="slidenum">
              <a:rPr lang="zh-TW" altLang="en-US" smtClean="0">
                <a:solidFill>
                  <a:prstClr val="black"/>
                </a:solidFill>
              </a:rPr>
              <a:pPr eaLnBrk="1" hangingPunct="1"/>
              <a:t>20</a:t>
            </a:fld>
            <a:endParaRPr lang="en-US" altLang="zh-TW" smtClean="0">
              <a:solidFill>
                <a:prstClr val="black"/>
              </a:solidFill>
            </a:endParaRPr>
          </a:p>
        </p:txBody>
      </p:sp>
      <p:sp>
        <p:nvSpPr>
          <p:cNvPr id="258051" name="Rectangle 2"/>
          <p:cNvSpPr>
            <a:spLocks noGrp="1" noRot="1" noChangeAspect="1" noChangeArrowheads="1" noTextEdit="1"/>
          </p:cNvSpPr>
          <p:nvPr>
            <p:ph type="sldImg"/>
          </p:nvPr>
        </p:nvSpPr>
        <p:spPr bwMode="auto">
          <a:xfrm>
            <a:off x="2706688" y="511175"/>
            <a:ext cx="4537075"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2" name="Rectangle 3"/>
          <p:cNvSpPr>
            <a:spLocks noGrp="1" noChangeArrowheads="1"/>
          </p:cNvSpPr>
          <p:nvPr>
            <p:ph type="body" idx="1"/>
          </p:nvPr>
        </p:nvSpPr>
        <p:spPr bwMode="auto">
          <a:xfrm>
            <a:off x="993934" y="3234603"/>
            <a:ext cx="7951470" cy="3062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2875" indent="-285721" eaLnBrk="0" hangingPunct="0">
              <a:defRPr kumimoji="1">
                <a:solidFill>
                  <a:schemeClr val="tx1"/>
                </a:solidFill>
                <a:latin typeface="Arial" pitchFamily="34" charset="0"/>
                <a:ea typeface="新細明體" pitchFamily="18" charset="-120"/>
              </a:defRPr>
            </a:lvl2pPr>
            <a:lvl3pPr marL="1142884" indent="-228577" eaLnBrk="0" hangingPunct="0">
              <a:defRPr kumimoji="1">
                <a:solidFill>
                  <a:schemeClr val="tx1"/>
                </a:solidFill>
                <a:latin typeface="Arial" pitchFamily="34" charset="0"/>
                <a:ea typeface="新細明體" pitchFamily="18" charset="-120"/>
              </a:defRPr>
            </a:lvl3pPr>
            <a:lvl4pPr marL="1600037" indent="-228577" eaLnBrk="0" hangingPunct="0">
              <a:defRPr kumimoji="1">
                <a:solidFill>
                  <a:schemeClr val="tx1"/>
                </a:solidFill>
                <a:latin typeface="Arial" pitchFamily="34" charset="0"/>
                <a:ea typeface="新細明體" pitchFamily="18" charset="-120"/>
              </a:defRPr>
            </a:lvl4pPr>
            <a:lvl5pPr marL="2057190" indent="-228577" eaLnBrk="0" hangingPunct="0">
              <a:defRPr kumimoji="1">
                <a:solidFill>
                  <a:schemeClr val="tx1"/>
                </a:solidFill>
                <a:latin typeface="Arial" pitchFamily="34" charset="0"/>
                <a:ea typeface="新細明體" pitchFamily="18" charset="-120"/>
              </a:defRPr>
            </a:lvl5pPr>
            <a:lvl6pPr marL="2514344" indent="-228577"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497" indent="-228577"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8651" indent="-228577"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5803" indent="-228577"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1481E28-28C9-4E5E-9F66-DD74E0DA7B23}" type="slidenum">
              <a:rPr lang="zh-TW" altLang="en-US" smtClean="0">
                <a:solidFill>
                  <a:prstClr val="black"/>
                </a:solidFill>
              </a:rPr>
              <a:pPr eaLnBrk="1" hangingPunct="1"/>
              <a:t>22</a:t>
            </a:fld>
            <a:endParaRPr lang="en-US" altLang="zh-TW" smtClean="0">
              <a:solidFill>
                <a:prstClr val="black"/>
              </a:solidFill>
            </a:endParaRPr>
          </a:p>
        </p:txBody>
      </p:sp>
      <p:sp>
        <p:nvSpPr>
          <p:cNvPr id="252931" name="Rectangle 2"/>
          <p:cNvSpPr>
            <a:spLocks noGrp="1" noRot="1" noChangeAspect="1" noChangeArrowheads="1" noTextEdit="1"/>
          </p:cNvSpPr>
          <p:nvPr>
            <p:ph type="sldImg"/>
          </p:nvPr>
        </p:nvSpPr>
        <p:spPr bwMode="auto">
          <a:xfrm>
            <a:off x="2700338" y="511175"/>
            <a:ext cx="4538662"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2" name="Rectangle 3"/>
          <p:cNvSpPr>
            <a:spLocks noGrp="1" noChangeArrowheads="1"/>
          </p:cNvSpPr>
          <p:nvPr>
            <p:ph type="body" idx="1"/>
          </p:nvPr>
        </p:nvSpPr>
        <p:spPr bwMode="auto">
          <a:xfrm>
            <a:off x="1325245" y="3234603"/>
            <a:ext cx="7288848" cy="3062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z="1600">
                <a:latin typeface="標楷體" pitchFamily="65" charset="-120"/>
                <a:ea typeface="標楷體" pitchFamily="65" charset="-120"/>
              </a:rPr>
              <a:t>網路購物 </a:t>
            </a:r>
            <a:r>
              <a:rPr lang="en-US" altLang="zh-TW" sz="1600">
                <a:latin typeface="標楷體" pitchFamily="65" charset="-120"/>
                <a:ea typeface="標楷體" pitchFamily="65" charset="-120"/>
              </a:rPr>
              <a:t>┼ </a:t>
            </a:r>
            <a:r>
              <a:rPr lang="zh-TW" altLang="en-US" sz="1600">
                <a:latin typeface="標楷體" pitchFamily="65" charset="-120"/>
                <a:ea typeface="標楷體" pitchFamily="65" charset="-120"/>
              </a:rPr>
              <a:t>加盟連鎖</a:t>
            </a:r>
          </a:p>
          <a:p>
            <a:pPr eaLnBrk="1" hangingPunct="1">
              <a:spcBef>
                <a:spcPct val="0"/>
              </a:spcBef>
            </a:pPr>
            <a:r>
              <a:rPr lang="zh-TW" altLang="en-US" sz="1600">
                <a:latin typeface="標楷體" pitchFamily="65" charset="-120"/>
                <a:ea typeface="標楷體" pitchFamily="65" charset="-120"/>
              </a:rPr>
              <a:t>非常有威力，但是卻又非常簡單。</a:t>
            </a:r>
          </a:p>
          <a:p>
            <a:pPr eaLnBrk="1" hangingPunct="1">
              <a:spcBef>
                <a:spcPct val="0"/>
              </a:spcBef>
            </a:pPr>
            <a:r>
              <a:rPr lang="zh-TW" altLang="en-US" sz="1600">
                <a:latin typeface="標楷體" pitchFamily="65" charset="-120"/>
                <a:ea typeface="標楷體" pitchFamily="65" charset="-120"/>
              </a:rPr>
              <a:t>目前全世界只有美安事做得到。</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2875" indent="-285721" eaLnBrk="0" hangingPunct="0">
              <a:defRPr kumimoji="1">
                <a:solidFill>
                  <a:schemeClr val="tx1"/>
                </a:solidFill>
                <a:latin typeface="Arial" pitchFamily="34" charset="0"/>
                <a:ea typeface="新細明體" pitchFamily="18" charset="-120"/>
              </a:defRPr>
            </a:lvl2pPr>
            <a:lvl3pPr marL="1142884" indent="-228577" eaLnBrk="0" hangingPunct="0">
              <a:defRPr kumimoji="1">
                <a:solidFill>
                  <a:schemeClr val="tx1"/>
                </a:solidFill>
                <a:latin typeface="Arial" pitchFamily="34" charset="0"/>
                <a:ea typeface="新細明體" pitchFamily="18" charset="-120"/>
              </a:defRPr>
            </a:lvl3pPr>
            <a:lvl4pPr marL="1600037" indent="-228577" eaLnBrk="0" hangingPunct="0">
              <a:defRPr kumimoji="1">
                <a:solidFill>
                  <a:schemeClr val="tx1"/>
                </a:solidFill>
                <a:latin typeface="Arial" pitchFamily="34" charset="0"/>
                <a:ea typeface="新細明體" pitchFamily="18" charset="-120"/>
              </a:defRPr>
            </a:lvl4pPr>
            <a:lvl5pPr marL="2057190" indent="-228577" eaLnBrk="0" hangingPunct="0">
              <a:defRPr kumimoji="1">
                <a:solidFill>
                  <a:schemeClr val="tx1"/>
                </a:solidFill>
                <a:latin typeface="Arial" pitchFamily="34" charset="0"/>
                <a:ea typeface="新細明體" pitchFamily="18" charset="-120"/>
              </a:defRPr>
            </a:lvl5pPr>
            <a:lvl6pPr marL="2514344" indent="-228577"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497" indent="-228577"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8651" indent="-228577"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5803" indent="-228577"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9638896-BEF0-41EA-8B77-B5675A56AF34}" type="slidenum">
              <a:rPr lang="zh-TW" altLang="en-US" smtClean="0">
                <a:solidFill>
                  <a:prstClr val="black"/>
                </a:solidFill>
              </a:rPr>
              <a:pPr eaLnBrk="1" hangingPunct="1"/>
              <a:t>23</a:t>
            </a:fld>
            <a:endParaRPr lang="en-US" altLang="zh-TW" smtClean="0">
              <a:solidFill>
                <a:prstClr val="black"/>
              </a:solidFill>
            </a:endParaRPr>
          </a:p>
        </p:txBody>
      </p:sp>
      <p:sp>
        <p:nvSpPr>
          <p:cNvPr id="253955" name="Rectangle 2"/>
          <p:cNvSpPr>
            <a:spLocks noGrp="1" noRot="1" noChangeAspect="1" noChangeArrowheads="1" noTextEdit="1"/>
          </p:cNvSpPr>
          <p:nvPr>
            <p:ph type="sldImg"/>
          </p:nvPr>
        </p:nvSpPr>
        <p:spPr bwMode="auto">
          <a:xfrm>
            <a:off x="2700338" y="511175"/>
            <a:ext cx="4538662"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6" name="Rectangle 3"/>
          <p:cNvSpPr>
            <a:spLocks noGrp="1" noChangeArrowheads="1"/>
          </p:cNvSpPr>
          <p:nvPr>
            <p:ph type="body" idx="1"/>
          </p:nvPr>
        </p:nvSpPr>
        <p:spPr bwMode="auto">
          <a:xfrm>
            <a:off x="1325245" y="3234603"/>
            <a:ext cx="7288848" cy="3062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z="1600">
                <a:latin typeface="標楷體" pitchFamily="65" charset="-120"/>
                <a:ea typeface="標楷體" pitchFamily="65" charset="-120"/>
              </a:rPr>
              <a:t>網路購物 </a:t>
            </a:r>
            <a:r>
              <a:rPr lang="en-US" altLang="zh-TW" sz="1600">
                <a:latin typeface="標楷體" pitchFamily="65" charset="-120"/>
                <a:ea typeface="標楷體" pitchFamily="65" charset="-120"/>
              </a:rPr>
              <a:t>┼ </a:t>
            </a:r>
            <a:r>
              <a:rPr lang="zh-TW" altLang="en-US" sz="1600">
                <a:latin typeface="標楷體" pitchFamily="65" charset="-120"/>
                <a:ea typeface="標楷體" pitchFamily="65" charset="-120"/>
              </a:rPr>
              <a:t>加盟連鎖</a:t>
            </a:r>
          </a:p>
          <a:p>
            <a:pPr eaLnBrk="1" hangingPunct="1">
              <a:spcBef>
                <a:spcPct val="0"/>
              </a:spcBef>
            </a:pPr>
            <a:r>
              <a:rPr lang="zh-TW" altLang="en-US" sz="1600">
                <a:latin typeface="標楷體" pitchFamily="65" charset="-120"/>
                <a:ea typeface="標楷體" pitchFamily="65" charset="-120"/>
              </a:rPr>
              <a:t>非常有威力，但是卻又非常簡單。</a:t>
            </a:r>
          </a:p>
          <a:p>
            <a:pPr eaLnBrk="1" hangingPunct="1">
              <a:spcBef>
                <a:spcPct val="0"/>
              </a:spcBef>
            </a:pPr>
            <a:r>
              <a:rPr lang="zh-TW" altLang="en-US" sz="1600">
                <a:latin typeface="標楷體" pitchFamily="65" charset="-120"/>
                <a:ea typeface="標楷體" pitchFamily="65" charset="-120"/>
              </a:rPr>
              <a:t>目前全世界只有美安事做得到。</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txBox="1">
            <a:spLocks noGrp="1" noChangeArrowheads="1"/>
          </p:cNvSpPr>
          <p:nvPr/>
        </p:nvSpPr>
        <p:spPr bwMode="auto">
          <a:xfrm>
            <a:off x="5632292" y="6466840"/>
            <a:ext cx="4307046"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defTabSz="457200" eaLnBrk="1" hangingPunct="1"/>
            <a:fld id="{5682025E-B607-45E0-B0B5-E3EEC7D0E874}" type="slidenum">
              <a:rPr lang="en-US" altLang="zh-TW" sz="1200">
                <a:solidFill>
                  <a:prstClr val="black"/>
                </a:solidFill>
                <a:ea typeface="MS PGothic" pitchFamily="34" charset="-128"/>
              </a:rPr>
              <a:pPr algn="r" defTabSz="457200" eaLnBrk="1" hangingPunct="1"/>
              <a:t>24</a:t>
            </a:fld>
            <a:endParaRPr lang="en-US" altLang="zh-TW" sz="1200">
              <a:solidFill>
                <a:prstClr val="black"/>
              </a:solidFill>
              <a:ea typeface="MS PGothic" pitchFamily="34" charset="-128"/>
            </a:endParaRPr>
          </a:p>
        </p:txBody>
      </p:sp>
      <p:sp>
        <p:nvSpPr>
          <p:cNvPr id="254979" name="Rectangle 2"/>
          <p:cNvSpPr>
            <a:spLocks noGrp="1" noRot="1" noChangeAspect="1" noChangeArrowheads="1" noTextEdit="1"/>
          </p:cNvSpPr>
          <p:nvPr>
            <p:ph type="sldImg"/>
          </p:nvPr>
        </p:nvSpPr>
        <p:spPr bwMode="auto">
          <a:xfrm>
            <a:off x="2700338" y="511175"/>
            <a:ext cx="4538662"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577" indent="-228577">
              <a:lnSpc>
                <a:spcPct val="90000"/>
              </a:lnSpc>
              <a:spcBef>
                <a:spcPct val="0"/>
              </a:spcBef>
            </a:pPr>
            <a:r>
              <a:rPr lang="ja-JP" altLang="en-US" sz="1600">
                <a:latin typeface="Arial" pitchFamily="34" charset="0"/>
              </a:rPr>
              <a:t>談論要點</a:t>
            </a:r>
            <a:endParaRPr lang="en-US" altLang="zh-TW" sz="1600">
              <a:latin typeface="Arial" pitchFamily="34" charset="0"/>
            </a:endParaRPr>
          </a:p>
          <a:p>
            <a:pPr marL="228577" indent="-228577">
              <a:lnSpc>
                <a:spcPct val="90000"/>
              </a:lnSpc>
              <a:spcBef>
                <a:spcPct val="0"/>
              </a:spcBef>
              <a:buFontTx/>
              <a:buChar char="•"/>
            </a:pPr>
            <a:r>
              <a:rPr lang="zh-TW" altLang="en-US" sz="1600">
                <a:latin typeface="Arial" pitchFamily="34" charset="0"/>
              </a:rPr>
              <a:t>不斷代不打折，真正的無限代累積。</a:t>
            </a:r>
          </a:p>
          <a:p>
            <a:pPr marL="228577" indent="-228577">
              <a:lnSpc>
                <a:spcPct val="90000"/>
              </a:lnSpc>
              <a:spcBef>
                <a:spcPct val="0"/>
              </a:spcBef>
              <a:buFontTx/>
              <a:buChar char="•"/>
            </a:pPr>
            <a:r>
              <a:rPr lang="zh-TW" altLang="en-US" sz="1600">
                <a:latin typeface="Arial" pitchFamily="34" charset="0"/>
              </a:rPr>
              <a:t>而且只要發展兩個組織網。</a:t>
            </a:r>
          </a:p>
          <a:p>
            <a:pPr marL="228577" indent="-228577">
              <a:lnSpc>
                <a:spcPct val="90000"/>
              </a:lnSpc>
              <a:spcBef>
                <a:spcPct val="0"/>
              </a:spcBef>
              <a:buFontTx/>
              <a:buChar char="•"/>
            </a:pPr>
            <a:r>
              <a:rPr lang="zh-TW" altLang="en-US" sz="1600">
                <a:latin typeface="Arial" pitchFamily="34" charset="0"/>
              </a:rPr>
              <a:t>無限代累積，再加上雙軌制的特別效應：多人、多點數。真正能幫助新人順利起步。</a:t>
            </a:r>
          </a:p>
          <a:p>
            <a:pPr marL="742875" lvl="1" indent="-285721">
              <a:lnSpc>
                <a:spcPct val="90000"/>
              </a:lnSpc>
              <a:spcBef>
                <a:spcPct val="0"/>
              </a:spcBef>
              <a:buFontTx/>
              <a:buChar char="•"/>
            </a:pPr>
            <a:r>
              <a:rPr lang="zh-TW" altLang="en-US" sz="1600">
                <a:latin typeface="Arial" pitchFamily="34" charset="0"/>
              </a:rPr>
              <a:t>多人：組織發展到一定程度，當有人要入會時我們沒有第三條線，只能放到最下面。這樣對中間的人來</a:t>
            </a:r>
            <a:r>
              <a:rPr lang="zh-TW" altLang="en-US" sz="1600">
                <a:latin typeface="Arial" pitchFamily="34" charset="0"/>
                <a:ea typeface="儷黑 Pro"/>
                <a:cs typeface="儷黑 Pro"/>
              </a:rPr>
              <a:t>說</a:t>
            </a:r>
            <a:r>
              <a:rPr lang="zh-TW" altLang="en-US" sz="1600">
                <a:latin typeface="Arial" pitchFamily="34" charset="0"/>
              </a:rPr>
              <a:t>，就多了一個伙伴。這在過去太陽線的組織來</a:t>
            </a:r>
            <a:r>
              <a:rPr lang="zh-TW" altLang="en-US" sz="1600">
                <a:latin typeface="Arial" pitchFamily="34" charset="0"/>
                <a:ea typeface="儷黑 Pro"/>
                <a:cs typeface="儷黑 Pro"/>
              </a:rPr>
              <a:t>說</a:t>
            </a:r>
            <a:r>
              <a:rPr lang="zh-TW" altLang="en-US" sz="1600">
                <a:latin typeface="Arial" pitchFamily="34" charset="0"/>
              </a:rPr>
              <a:t>是不可能發生的。而在美安，因為雙軌制再加上無限代累積，我們在幫助別人時自己沒有任何的損失，所以大家都樂於幫助伙伴。</a:t>
            </a:r>
          </a:p>
          <a:p>
            <a:pPr marL="742875" lvl="1" indent="-285721">
              <a:lnSpc>
                <a:spcPct val="90000"/>
              </a:lnSpc>
              <a:spcBef>
                <a:spcPct val="0"/>
              </a:spcBef>
              <a:buFontTx/>
              <a:buChar char="•"/>
            </a:pPr>
            <a:r>
              <a:rPr lang="zh-TW" altLang="en-US" sz="1600">
                <a:latin typeface="Arial" pitchFamily="34" charset="0"/>
              </a:rPr>
              <a:t>多點數：美安是目前唯一可以把點數往下放的公司。我們可以把自己訂貨</a:t>
            </a:r>
            <a:r>
              <a:rPr lang="zh-TW" altLang="en-US" sz="1600">
                <a:latin typeface="Arial" pitchFamily="34" charset="0"/>
                <a:ea typeface="儷黑 Pro"/>
                <a:cs typeface="儷黑 Pro"/>
              </a:rPr>
              <a:t>產</a:t>
            </a:r>
            <a:r>
              <a:rPr lang="zh-TW" altLang="en-US" sz="1600">
                <a:latin typeface="Arial" pitchFamily="34" charset="0"/>
              </a:rPr>
              <a:t>生的點數，送給我們親自推薦的伙伴，由他開始以上所有的人都可以累積到這筆點數。讓點數發揮最大的效益。抄襲美安雙軌制的公司無法做到點數往下放，因為沒有網路電腦管理系統的支援。</a:t>
            </a:r>
            <a:endParaRPr lang="zh-TW" altLang="en-US" sz="8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1925" y="511175"/>
            <a:ext cx="4537075" cy="2552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23C954-B396-4A56-BA7D-6EF41CEE2FBD}"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105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This is an organization of 50 people on the left and 50 people on the right</a:t>
            </a:r>
          </a:p>
          <a:p>
            <a:pPr marL="171450" indent="-171450">
              <a:buFont typeface="Arial"/>
              <a:buChar char="•"/>
            </a:pPr>
            <a:r>
              <a:rPr lang="en-US" baseline="0" dirty="0" smtClean="0"/>
              <a:t>Everyone is doing the minimum activity requirements / not participating in the Shopping Annuity </a:t>
            </a:r>
          </a:p>
          <a:p>
            <a:pPr marL="171450" indent="-171450">
              <a:buFont typeface="Arial"/>
              <a:buChar char="•"/>
            </a:pPr>
            <a:r>
              <a:rPr lang="en-US" baseline="0" dirty="0" smtClean="0"/>
              <a:t>The multiplier is small because no one is really doing the business and definitely not doing the shopping annuity , therefore only creating $600 per month in BV checks and $300 every 3 months in IBV commissions.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375160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This is an organization of 50 people on the left and 50 people on the right</a:t>
            </a:r>
          </a:p>
          <a:p>
            <a:pPr marL="171450" indent="-171450">
              <a:buFont typeface="Arial"/>
              <a:buChar char="•"/>
            </a:pPr>
            <a:r>
              <a:rPr lang="en-US" baseline="0" dirty="0" smtClean="0"/>
              <a:t>Everyone is doing the minimum activity requirements / not participating in the Shopping Annuity </a:t>
            </a:r>
          </a:p>
          <a:p>
            <a:pPr marL="171450" indent="-171450">
              <a:buFont typeface="Arial"/>
              <a:buChar char="•"/>
            </a:pPr>
            <a:r>
              <a:rPr lang="en-US" baseline="0" dirty="0" smtClean="0"/>
              <a:t>The multiplier is small because no one is really doing the business and definitely not doing the shopping annuity , therefore only creating $600 per month in BV checks and $300 every 3 months in IBV commissions.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375160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5"/>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396983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2"/>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44219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818478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85800" y="457200"/>
            <a:ext cx="7772400" cy="85725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85800" y="14859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4859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85800" y="30861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0861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xfrm>
            <a:off x="457200" y="4767264"/>
            <a:ext cx="2133600" cy="273844"/>
          </a:xfrm>
          <a:prstGeom prst="rect">
            <a:avLst/>
          </a:prstGeom>
          <a:ln/>
        </p:spPr>
        <p:txBody>
          <a:bodyPr/>
          <a:lstStyle>
            <a:lvl1pPr>
              <a:defRPr/>
            </a:lvl1pPr>
          </a:lstStyle>
          <a:p>
            <a:pPr defTabSz="457200">
              <a:defRPr/>
            </a:pPr>
            <a:fld id="{E6A16760-0A12-4AA2-A843-A3DEEF84B4CD}" type="datetimeFigureOut">
              <a:rPr lang="zh-TW" altLang="en-US">
                <a:solidFill>
                  <a:srgbClr val="FFFFFF"/>
                </a:solidFill>
                <a:latin typeface="Calibri"/>
                <a:ea typeface="新細明體"/>
              </a:rPr>
              <a:pPr defTabSz="457200">
                <a:defRPr/>
              </a:pPr>
              <a:t>2015/9/16</a:t>
            </a:fld>
            <a:endParaRPr lang="zh-TW" altLang="en-US">
              <a:solidFill>
                <a:srgbClr val="FFFFFF"/>
              </a:solidFill>
              <a:latin typeface="Calibri"/>
              <a:ea typeface="新細明體"/>
            </a:endParaRPr>
          </a:p>
        </p:txBody>
      </p:sp>
      <p:sp>
        <p:nvSpPr>
          <p:cNvPr id="8" name="Rectangle 5"/>
          <p:cNvSpPr>
            <a:spLocks noGrp="1" noChangeArrowheads="1"/>
          </p:cNvSpPr>
          <p:nvPr>
            <p:ph type="ftr" sz="quarter" idx="11"/>
          </p:nvPr>
        </p:nvSpPr>
        <p:spPr>
          <a:xfrm>
            <a:off x="3124200" y="4767264"/>
            <a:ext cx="2895600" cy="273844"/>
          </a:xfrm>
          <a:prstGeom prst="rect">
            <a:avLst/>
          </a:prstGeom>
          <a:ln/>
        </p:spPr>
        <p:txBody>
          <a:bodyPr/>
          <a:lstStyle>
            <a:lvl1pPr>
              <a:defRPr/>
            </a:lvl1pPr>
          </a:lstStyle>
          <a:p>
            <a:pPr defTabSz="457200">
              <a:defRPr/>
            </a:pPr>
            <a:endParaRPr lang="zh-TW" altLang="en-US">
              <a:solidFill>
                <a:srgbClr val="FFFFFF"/>
              </a:solidFill>
              <a:latin typeface="Calibri"/>
              <a:ea typeface="新細明體"/>
            </a:endParaRPr>
          </a:p>
        </p:txBody>
      </p:sp>
      <p:sp>
        <p:nvSpPr>
          <p:cNvPr id="9" name="Rectangle 6"/>
          <p:cNvSpPr>
            <a:spLocks noGrp="1" noChangeArrowheads="1"/>
          </p:cNvSpPr>
          <p:nvPr>
            <p:ph type="sldNum" sz="quarter" idx="12"/>
          </p:nvPr>
        </p:nvSpPr>
        <p:spPr>
          <a:xfrm>
            <a:off x="6553200" y="4767264"/>
            <a:ext cx="2133600" cy="273844"/>
          </a:xfrm>
          <a:prstGeom prst="rect">
            <a:avLst/>
          </a:prstGeom>
          <a:ln/>
        </p:spPr>
        <p:txBody>
          <a:bodyPr/>
          <a:lstStyle>
            <a:lvl1pPr>
              <a:defRPr/>
            </a:lvl1pPr>
          </a:lstStyle>
          <a:p>
            <a:pPr defTabSz="457200">
              <a:defRPr/>
            </a:pPr>
            <a:fld id="{B8F23CE2-8414-4927-8591-9AEC7022CC53}" type="slidenum">
              <a:rPr lang="zh-TW" altLang="en-US">
                <a:solidFill>
                  <a:srgbClr val="FFFFFF"/>
                </a:solidFill>
                <a:latin typeface="Calibri"/>
                <a:ea typeface="新細明體"/>
              </a:rPr>
              <a:pPr defTabSz="457200">
                <a:defRPr/>
              </a:pPr>
              <a:t>‹#›</a:t>
            </a:fld>
            <a:endParaRPr lang="zh-TW" altLang="en-US">
              <a:solidFill>
                <a:srgbClr val="FFFFFF"/>
              </a:solidFill>
              <a:latin typeface="Calibri"/>
              <a:ea typeface="新細明體"/>
            </a:endParaRPr>
          </a:p>
        </p:txBody>
      </p:sp>
    </p:spTree>
    <p:extLst>
      <p:ext uri="{BB962C8B-B14F-4D97-AF65-F5344CB8AC3E}">
        <p14:creationId xmlns:p14="http://schemas.microsoft.com/office/powerpoint/2010/main" val="334285637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5"/>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805968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2"/>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4555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1415324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6" name="Footer Placeholder 5"/>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143971620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1"/>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951"/>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8" name="Footer Placeholder 7"/>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314414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4" name="Footer Placeholder 3"/>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829655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3" name="Footer Placeholder 2"/>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376988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2"/>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125181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0"/>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6" name="Footer Placeholder 5"/>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3223024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6" name="Footer Placeholder 5"/>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317943897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2"/>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1543782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43860539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85800" y="457200"/>
            <a:ext cx="7772400" cy="85725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85800" y="14859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4859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85800" y="30861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0861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xfrm>
            <a:off x="457200" y="4767264"/>
            <a:ext cx="2133600" cy="273844"/>
          </a:xfrm>
          <a:prstGeom prst="rect">
            <a:avLst/>
          </a:prstGeom>
          <a:ln/>
        </p:spPr>
        <p:txBody>
          <a:bodyPr/>
          <a:lstStyle>
            <a:lvl1pPr>
              <a:defRPr/>
            </a:lvl1pPr>
          </a:lstStyle>
          <a:p>
            <a:pPr defTabSz="457200">
              <a:defRPr/>
            </a:pPr>
            <a:fld id="{5553D8AE-7E8C-421E-AF8C-4F7AE3BF7B2E}" type="datetimeFigureOut">
              <a:rPr lang="zh-TW" altLang="en-US">
                <a:solidFill>
                  <a:prstClr val="black"/>
                </a:solidFill>
                <a:latin typeface="Calibri"/>
                <a:ea typeface="新細明體"/>
              </a:rPr>
              <a:pPr defTabSz="457200">
                <a:defRPr/>
              </a:pPr>
              <a:t>2015/9/16</a:t>
            </a:fld>
            <a:endParaRPr lang="zh-TW" altLang="en-US">
              <a:solidFill>
                <a:prstClr val="black"/>
              </a:solidFill>
              <a:latin typeface="Calibri"/>
              <a:ea typeface="新細明體"/>
            </a:endParaRPr>
          </a:p>
        </p:txBody>
      </p:sp>
      <p:sp>
        <p:nvSpPr>
          <p:cNvPr id="8" name="Rectangle 5"/>
          <p:cNvSpPr>
            <a:spLocks noGrp="1" noChangeArrowheads="1"/>
          </p:cNvSpPr>
          <p:nvPr>
            <p:ph type="ftr" sz="quarter" idx="11"/>
          </p:nvPr>
        </p:nvSpPr>
        <p:spPr>
          <a:xfrm>
            <a:off x="3124200" y="4767264"/>
            <a:ext cx="2895600" cy="273844"/>
          </a:xfrm>
          <a:prstGeom prst="rect">
            <a:avLst/>
          </a:prstGeom>
          <a:ln/>
        </p:spPr>
        <p:txBody>
          <a:bodyPr/>
          <a:lstStyle>
            <a:lvl1pPr>
              <a:defRPr/>
            </a:lvl1pPr>
          </a:lstStyle>
          <a:p>
            <a:pPr defTabSz="457200">
              <a:defRPr/>
            </a:pPr>
            <a:endParaRPr lang="zh-TW" altLang="en-US">
              <a:solidFill>
                <a:prstClr val="black"/>
              </a:solidFill>
              <a:latin typeface="Calibri"/>
              <a:ea typeface="新細明體"/>
            </a:endParaRPr>
          </a:p>
        </p:txBody>
      </p:sp>
      <p:sp>
        <p:nvSpPr>
          <p:cNvPr id="9" name="Rectangle 6"/>
          <p:cNvSpPr>
            <a:spLocks noGrp="1" noChangeArrowheads="1"/>
          </p:cNvSpPr>
          <p:nvPr>
            <p:ph type="sldNum" sz="quarter" idx="12"/>
          </p:nvPr>
        </p:nvSpPr>
        <p:spPr>
          <a:xfrm>
            <a:off x="6553200" y="4767264"/>
            <a:ext cx="2133600" cy="273844"/>
          </a:xfrm>
          <a:prstGeom prst="rect">
            <a:avLst/>
          </a:prstGeom>
          <a:ln/>
        </p:spPr>
        <p:txBody>
          <a:bodyPr/>
          <a:lstStyle>
            <a:lvl1pPr>
              <a:defRPr/>
            </a:lvl1pPr>
          </a:lstStyle>
          <a:p>
            <a:pPr defTabSz="457200">
              <a:defRPr/>
            </a:pPr>
            <a:fld id="{358B9602-0235-4A41-A289-51852B6C29E1}" type="slidenum">
              <a:rPr lang="zh-TW" altLang="en-US">
                <a:solidFill>
                  <a:prstClr val="black"/>
                </a:solidFill>
                <a:latin typeface="Calibri"/>
                <a:ea typeface="新細明體"/>
              </a:rPr>
              <a:pPr defTabSz="457200">
                <a:defRPr/>
              </a:pPr>
              <a:t>‹#›</a:t>
            </a:fld>
            <a:endParaRPr lang="zh-TW" altLang="en-US">
              <a:solidFill>
                <a:prstClr val="black"/>
              </a:solidFill>
              <a:latin typeface="Calibri"/>
              <a:ea typeface="新細明體"/>
            </a:endParaRPr>
          </a:p>
        </p:txBody>
      </p:sp>
    </p:spTree>
    <p:extLst>
      <p:ext uri="{BB962C8B-B14F-4D97-AF65-F5344CB8AC3E}">
        <p14:creationId xmlns:p14="http://schemas.microsoft.com/office/powerpoint/2010/main" val="410235938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542" indent="0" algn="ctr">
              <a:buNone/>
              <a:defRPr sz="1500"/>
            </a:lvl2pPr>
            <a:lvl3pPr marL="685120" indent="0" algn="ctr">
              <a:buNone/>
              <a:defRPr sz="1400"/>
            </a:lvl3pPr>
            <a:lvl4pPr marL="1027680" indent="0" algn="ctr">
              <a:buNone/>
              <a:defRPr sz="1200"/>
            </a:lvl4pPr>
            <a:lvl5pPr marL="1370240" indent="0" algn="ctr">
              <a:buNone/>
              <a:defRPr sz="1200"/>
            </a:lvl5pPr>
            <a:lvl6pPr marL="1712819" indent="0" algn="ctr">
              <a:buNone/>
              <a:defRPr sz="1200"/>
            </a:lvl6pPr>
            <a:lvl7pPr marL="2055359" indent="0" algn="ctr">
              <a:buNone/>
              <a:defRPr sz="1200"/>
            </a:lvl7pPr>
            <a:lvl8pPr marL="2397900" indent="0" algn="ctr">
              <a:buNone/>
              <a:defRPr sz="1200"/>
            </a:lvl8pPr>
            <a:lvl9pPr marL="274044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12746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45446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6"/>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542" indent="0">
              <a:buNone/>
              <a:defRPr sz="1500">
                <a:solidFill>
                  <a:schemeClr val="tx1">
                    <a:tint val="75000"/>
                  </a:schemeClr>
                </a:solidFill>
              </a:defRPr>
            </a:lvl2pPr>
            <a:lvl3pPr marL="685120" indent="0">
              <a:buNone/>
              <a:defRPr sz="1400">
                <a:solidFill>
                  <a:schemeClr val="tx1">
                    <a:tint val="75000"/>
                  </a:schemeClr>
                </a:solidFill>
              </a:defRPr>
            </a:lvl3pPr>
            <a:lvl4pPr marL="1027680" indent="0">
              <a:buNone/>
              <a:defRPr sz="1200">
                <a:solidFill>
                  <a:schemeClr val="tx1">
                    <a:tint val="75000"/>
                  </a:schemeClr>
                </a:solidFill>
              </a:defRPr>
            </a:lvl4pPr>
            <a:lvl5pPr marL="1370240" indent="0">
              <a:buNone/>
              <a:defRPr sz="1200">
                <a:solidFill>
                  <a:schemeClr val="tx1">
                    <a:tint val="75000"/>
                  </a:schemeClr>
                </a:solidFill>
              </a:defRPr>
            </a:lvl5pPr>
            <a:lvl6pPr marL="1712819" indent="0">
              <a:buNone/>
              <a:defRPr sz="1200">
                <a:solidFill>
                  <a:schemeClr val="tx1">
                    <a:tint val="75000"/>
                  </a:schemeClr>
                </a:solidFill>
              </a:defRPr>
            </a:lvl6pPr>
            <a:lvl7pPr marL="2055359" indent="0">
              <a:buNone/>
              <a:defRPr sz="1200">
                <a:solidFill>
                  <a:schemeClr val="tx1">
                    <a:tint val="75000"/>
                  </a:schemeClr>
                </a:solidFill>
              </a:defRPr>
            </a:lvl7pPr>
            <a:lvl8pPr marL="2397900" indent="0">
              <a:buNone/>
              <a:defRPr sz="1200">
                <a:solidFill>
                  <a:schemeClr val="tx1">
                    <a:tint val="75000"/>
                  </a:schemeClr>
                </a:solidFill>
              </a:defRPr>
            </a:lvl8pPr>
            <a:lvl9pPr marL="274044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2850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7244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542" indent="0">
              <a:buNone/>
              <a:defRPr sz="1500" b="1"/>
            </a:lvl2pPr>
            <a:lvl3pPr marL="685120" indent="0">
              <a:buNone/>
              <a:defRPr sz="1400" b="1"/>
            </a:lvl3pPr>
            <a:lvl4pPr marL="1027680" indent="0">
              <a:buNone/>
              <a:defRPr sz="1200" b="1"/>
            </a:lvl4pPr>
            <a:lvl5pPr marL="1370240" indent="0">
              <a:buNone/>
              <a:defRPr sz="1200" b="1"/>
            </a:lvl5pPr>
            <a:lvl6pPr marL="1712819" indent="0">
              <a:buNone/>
              <a:defRPr sz="1200" b="1"/>
            </a:lvl6pPr>
            <a:lvl7pPr marL="2055359" indent="0">
              <a:buNone/>
              <a:defRPr sz="1200" b="1"/>
            </a:lvl7pPr>
            <a:lvl8pPr marL="2397900" indent="0">
              <a:buNone/>
              <a:defRPr sz="1200" b="1"/>
            </a:lvl8pPr>
            <a:lvl9pPr marL="274044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542" indent="0">
              <a:buNone/>
              <a:defRPr sz="1500" b="1"/>
            </a:lvl2pPr>
            <a:lvl3pPr marL="685120" indent="0">
              <a:buNone/>
              <a:defRPr sz="1400" b="1"/>
            </a:lvl3pPr>
            <a:lvl4pPr marL="1027680" indent="0">
              <a:buNone/>
              <a:defRPr sz="1200" b="1"/>
            </a:lvl4pPr>
            <a:lvl5pPr marL="1370240" indent="0">
              <a:buNone/>
              <a:defRPr sz="1200" b="1"/>
            </a:lvl5pPr>
            <a:lvl6pPr marL="1712819" indent="0">
              <a:buNone/>
              <a:defRPr sz="1200" b="1"/>
            </a:lvl6pPr>
            <a:lvl7pPr marL="2055359" indent="0">
              <a:buNone/>
              <a:defRPr sz="1200" b="1"/>
            </a:lvl7pPr>
            <a:lvl8pPr marL="2397900" indent="0">
              <a:buNone/>
              <a:defRPr sz="1200" b="1"/>
            </a:lvl8pPr>
            <a:lvl9pPr marL="274044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521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1852093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1463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00826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1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542" indent="0">
              <a:buNone/>
              <a:defRPr sz="1100"/>
            </a:lvl2pPr>
            <a:lvl3pPr marL="685120" indent="0">
              <a:buNone/>
              <a:defRPr sz="900"/>
            </a:lvl3pPr>
            <a:lvl4pPr marL="1027680" indent="0">
              <a:buNone/>
              <a:defRPr sz="800"/>
            </a:lvl4pPr>
            <a:lvl5pPr marL="1370240" indent="0">
              <a:buNone/>
              <a:defRPr sz="800"/>
            </a:lvl5pPr>
            <a:lvl6pPr marL="1712819" indent="0">
              <a:buNone/>
              <a:defRPr sz="800"/>
            </a:lvl6pPr>
            <a:lvl7pPr marL="2055359" indent="0">
              <a:buNone/>
              <a:defRPr sz="800"/>
            </a:lvl7pPr>
            <a:lvl8pPr marL="2397900" indent="0">
              <a:buNone/>
              <a:defRPr sz="800"/>
            </a:lvl8pPr>
            <a:lvl9pPr marL="2740442"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16652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11"/>
            <a:ext cx="4629150" cy="3655219"/>
          </a:xfrm>
        </p:spPr>
        <p:txBody>
          <a:bodyPr/>
          <a:lstStyle>
            <a:lvl1pPr marL="0" indent="0">
              <a:buNone/>
              <a:defRPr sz="2400"/>
            </a:lvl1pPr>
            <a:lvl2pPr marL="342542" indent="0">
              <a:buNone/>
              <a:defRPr sz="2100"/>
            </a:lvl2pPr>
            <a:lvl3pPr marL="685120" indent="0">
              <a:buNone/>
              <a:defRPr sz="1800"/>
            </a:lvl3pPr>
            <a:lvl4pPr marL="1027680" indent="0">
              <a:buNone/>
              <a:defRPr sz="1500"/>
            </a:lvl4pPr>
            <a:lvl5pPr marL="1370240" indent="0">
              <a:buNone/>
              <a:defRPr sz="1500"/>
            </a:lvl5pPr>
            <a:lvl6pPr marL="1712819" indent="0">
              <a:buNone/>
              <a:defRPr sz="1500"/>
            </a:lvl6pPr>
            <a:lvl7pPr marL="2055359" indent="0">
              <a:buNone/>
              <a:defRPr sz="1500"/>
            </a:lvl7pPr>
            <a:lvl8pPr marL="2397900" indent="0">
              <a:buNone/>
              <a:defRPr sz="1500"/>
            </a:lvl8pPr>
            <a:lvl9pPr marL="2740442" indent="0">
              <a:buNone/>
              <a:defRPr sz="1500"/>
            </a:lvl9pPr>
          </a:lstStyle>
          <a:p>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542" indent="0">
              <a:buNone/>
              <a:defRPr sz="1100"/>
            </a:lvl2pPr>
            <a:lvl3pPr marL="685120" indent="0">
              <a:buNone/>
              <a:defRPr sz="900"/>
            </a:lvl3pPr>
            <a:lvl4pPr marL="1027680" indent="0">
              <a:buNone/>
              <a:defRPr sz="800"/>
            </a:lvl4pPr>
            <a:lvl5pPr marL="1370240" indent="0">
              <a:buNone/>
              <a:defRPr sz="800"/>
            </a:lvl5pPr>
            <a:lvl6pPr marL="1712819" indent="0">
              <a:buNone/>
              <a:defRPr sz="800"/>
            </a:lvl6pPr>
            <a:lvl7pPr marL="2055359" indent="0">
              <a:buNone/>
              <a:defRPr sz="800"/>
            </a:lvl7pPr>
            <a:lvl8pPr marL="2397900" indent="0">
              <a:buNone/>
              <a:defRPr sz="800"/>
            </a:lvl8pPr>
            <a:lvl9pPr marL="2740442"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92310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78803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6"/>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6" y="273886"/>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latin typeface="Calibri"/>
              </a:rPr>
              <a:pPr/>
              <a:t>9/16/2015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1480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5475"/>
          <a:stretch/>
        </p:blipFill>
        <p:spPr>
          <a:xfrm>
            <a:off x="500587" y="0"/>
            <a:ext cx="8643414" cy="514350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r="11198"/>
          <a:stretch/>
        </p:blipFill>
        <p:spPr>
          <a:xfrm>
            <a:off x="1023931" y="0"/>
            <a:ext cx="8120070" cy="5143500"/>
          </a:xfrm>
          <a:prstGeom prst="rect">
            <a:avLst/>
          </a:prstGeom>
        </p:spPr>
      </p:pic>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16803"/>
          <a:stretch/>
        </p:blipFill>
        <p:spPr>
          <a:xfrm>
            <a:off x="1536436" y="0"/>
            <a:ext cx="7607565" cy="5143500"/>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3620"/>
          <a:stretch/>
        </p:blipFill>
        <p:spPr>
          <a:xfrm>
            <a:off x="1244320" y="0"/>
            <a:ext cx="7898489" cy="5143500"/>
          </a:xfrm>
          <a:prstGeom prst="rect">
            <a:avLst/>
          </a:prstGeom>
        </p:spPr>
      </p:pic>
      <p:sp>
        <p:nvSpPr>
          <p:cNvPr id="10" name="Content Placeholder 9"/>
          <p:cNvSpPr>
            <a:spLocks noGrp="1"/>
          </p:cNvSpPr>
          <p:nvPr>
            <p:ph sz="quarter" idx="13"/>
          </p:nvPr>
        </p:nvSpPr>
        <p:spPr>
          <a:xfrm>
            <a:off x="332609" y="84667"/>
            <a:ext cx="8811391" cy="389466"/>
          </a:xfrm>
        </p:spPr>
        <p:txBody>
          <a:bodyPr anchor="ctr">
            <a:normAutofit/>
          </a:bodyPr>
          <a:lstStyle>
            <a:lvl1pPr marL="0" indent="0">
              <a:buNone/>
              <a:defRPr sz="1800" b="1">
                <a:solidFill>
                  <a:schemeClr val="bg1"/>
                </a:solidFill>
                <a:latin typeface="Arial"/>
              </a:defRPr>
            </a:lvl1pPr>
            <a:lvl2pPr marL="342900" indent="0">
              <a:buNone/>
              <a:defRPr b="1">
                <a:solidFill>
                  <a:schemeClr val="bg1"/>
                </a:solidFill>
                <a:latin typeface="Source Sans Pro" panose="020B0503030403020204" pitchFamily="34" charset="0"/>
              </a:defRPr>
            </a:lvl2pPr>
            <a:lvl3pPr marL="685800" indent="0">
              <a:buNone/>
              <a:defRPr b="1">
                <a:solidFill>
                  <a:schemeClr val="bg1"/>
                </a:solidFill>
                <a:latin typeface="Source Sans Pro" panose="020B0503030403020204" pitchFamily="34" charset="0"/>
              </a:defRPr>
            </a:lvl3pPr>
            <a:lvl4pPr marL="1028700" indent="0">
              <a:buNone/>
              <a:defRPr b="1">
                <a:solidFill>
                  <a:schemeClr val="bg1"/>
                </a:solidFill>
                <a:latin typeface="Source Sans Pro" panose="020B0503030403020204" pitchFamily="34" charset="0"/>
              </a:defRPr>
            </a:lvl4pPr>
            <a:lvl5pPr marL="1371600" indent="0">
              <a:buNone/>
              <a:defRPr b="1">
                <a:solidFill>
                  <a:schemeClr val="bg1"/>
                </a:solidFill>
                <a:latin typeface="Source Sans Pro" panose="020B0503030403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39751251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5475"/>
          <a:stretch/>
        </p:blipFill>
        <p:spPr>
          <a:xfrm>
            <a:off x="500587" y="0"/>
            <a:ext cx="8643414" cy="514350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r="11198"/>
          <a:stretch/>
        </p:blipFill>
        <p:spPr>
          <a:xfrm>
            <a:off x="1023931" y="0"/>
            <a:ext cx="8120070" cy="5143500"/>
          </a:xfrm>
          <a:prstGeom prst="rect">
            <a:avLst/>
          </a:prstGeom>
        </p:spPr>
      </p:pic>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16803"/>
          <a:stretch/>
        </p:blipFill>
        <p:spPr>
          <a:xfrm>
            <a:off x="1536436" y="0"/>
            <a:ext cx="7607565" cy="5143500"/>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3620"/>
          <a:stretch/>
        </p:blipFill>
        <p:spPr>
          <a:xfrm>
            <a:off x="1244320" y="0"/>
            <a:ext cx="7898489" cy="5143500"/>
          </a:xfrm>
          <a:prstGeom prst="rect">
            <a:avLst/>
          </a:prstGeom>
        </p:spPr>
      </p:pic>
      <p:sp>
        <p:nvSpPr>
          <p:cNvPr id="10" name="Content Placeholder 9"/>
          <p:cNvSpPr>
            <a:spLocks noGrp="1"/>
          </p:cNvSpPr>
          <p:nvPr>
            <p:ph sz="quarter" idx="13"/>
          </p:nvPr>
        </p:nvSpPr>
        <p:spPr>
          <a:xfrm>
            <a:off x="332609" y="84667"/>
            <a:ext cx="8811391" cy="389466"/>
          </a:xfrm>
        </p:spPr>
        <p:txBody>
          <a:bodyPr anchor="ctr">
            <a:normAutofit/>
          </a:bodyPr>
          <a:lstStyle>
            <a:lvl1pPr marL="0" indent="0">
              <a:buNone/>
              <a:defRPr sz="1800" b="1">
                <a:solidFill>
                  <a:schemeClr val="bg1"/>
                </a:solidFill>
                <a:latin typeface="Arial"/>
              </a:defRPr>
            </a:lvl1pPr>
            <a:lvl2pPr marL="342900" indent="0">
              <a:buNone/>
              <a:defRPr b="1">
                <a:solidFill>
                  <a:schemeClr val="bg1"/>
                </a:solidFill>
                <a:latin typeface="Source Sans Pro" panose="020B0503030403020204" pitchFamily="34" charset="0"/>
              </a:defRPr>
            </a:lvl2pPr>
            <a:lvl3pPr marL="685800" indent="0">
              <a:buNone/>
              <a:defRPr b="1">
                <a:solidFill>
                  <a:schemeClr val="bg1"/>
                </a:solidFill>
                <a:latin typeface="Source Sans Pro" panose="020B0503030403020204" pitchFamily="34" charset="0"/>
              </a:defRPr>
            </a:lvl3pPr>
            <a:lvl4pPr marL="1028700" indent="0">
              <a:buNone/>
              <a:defRPr b="1">
                <a:solidFill>
                  <a:schemeClr val="bg1"/>
                </a:solidFill>
                <a:latin typeface="Source Sans Pro" panose="020B0503030403020204" pitchFamily="34" charset="0"/>
              </a:defRPr>
            </a:lvl4pPr>
            <a:lvl5pPr marL="1371600" indent="0">
              <a:buNone/>
              <a:defRPr b="1">
                <a:solidFill>
                  <a:schemeClr val="bg1"/>
                </a:solidFill>
                <a:latin typeface="Source Sans Pro" panose="020B0503030403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412542870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5475"/>
          <a:stretch/>
        </p:blipFill>
        <p:spPr>
          <a:xfrm>
            <a:off x="500587" y="0"/>
            <a:ext cx="8643414" cy="514350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r="11198"/>
          <a:stretch/>
        </p:blipFill>
        <p:spPr>
          <a:xfrm>
            <a:off x="1023931" y="0"/>
            <a:ext cx="8120070" cy="5143500"/>
          </a:xfrm>
          <a:prstGeom prst="rect">
            <a:avLst/>
          </a:prstGeom>
        </p:spPr>
      </p:pic>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16803"/>
          <a:stretch/>
        </p:blipFill>
        <p:spPr>
          <a:xfrm>
            <a:off x="1536436" y="0"/>
            <a:ext cx="7607565" cy="5143500"/>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3620"/>
          <a:stretch/>
        </p:blipFill>
        <p:spPr>
          <a:xfrm>
            <a:off x="1244320" y="0"/>
            <a:ext cx="7898489" cy="5143500"/>
          </a:xfrm>
          <a:prstGeom prst="rect">
            <a:avLst/>
          </a:prstGeom>
        </p:spPr>
      </p:pic>
      <p:sp>
        <p:nvSpPr>
          <p:cNvPr id="10" name="Content Placeholder 9"/>
          <p:cNvSpPr>
            <a:spLocks noGrp="1"/>
          </p:cNvSpPr>
          <p:nvPr>
            <p:ph sz="quarter" idx="13"/>
          </p:nvPr>
        </p:nvSpPr>
        <p:spPr>
          <a:xfrm>
            <a:off x="332609" y="84667"/>
            <a:ext cx="8811391" cy="389466"/>
          </a:xfrm>
        </p:spPr>
        <p:txBody>
          <a:bodyPr anchor="ctr">
            <a:normAutofit/>
          </a:bodyPr>
          <a:lstStyle>
            <a:lvl1pPr marL="0" indent="0">
              <a:buNone/>
              <a:defRPr sz="1800" b="1">
                <a:solidFill>
                  <a:schemeClr val="bg1"/>
                </a:solidFill>
                <a:latin typeface="Arial"/>
              </a:defRPr>
            </a:lvl1pPr>
            <a:lvl2pPr marL="342900" indent="0">
              <a:buNone/>
              <a:defRPr b="1">
                <a:solidFill>
                  <a:schemeClr val="bg1"/>
                </a:solidFill>
                <a:latin typeface="Source Sans Pro" panose="020B0503030403020204" pitchFamily="34" charset="0"/>
              </a:defRPr>
            </a:lvl2pPr>
            <a:lvl3pPr marL="685800" indent="0">
              <a:buNone/>
              <a:defRPr b="1">
                <a:solidFill>
                  <a:schemeClr val="bg1"/>
                </a:solidFill>
                <a:latin typeface="Source Sans Pro" panose="020B0503030403020204" pitchFamily="34" charset="0"/>
              </a:defRPr>
            </a:lvl3pPr>
            <a:lvl4pPr marL="1028700" indent="0">
              <a:buNone/>
              <a:defRPr b="1">
                <a:solidFill>
                  <a:schemeClr val="bg1"/>
                </a:solidFill>
                <a:latin typeface="Source Sans Pro" panose="020B0503030403020204" pitchFamily="34" charset="0"/>
              </a:defRPr>
            </a:lvl4pPr>
            <a:lvl5pPr marL="1371600" indent="0">
              <a:buNone/>
              <a:defRPr b="1">
                <a:solidFill>
                  <a:schemeClr val="bg1"/>
                </a:solidFill>
                <a:latin typeface="Source Sans Pro" panose="020B0503030403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45972042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5475"/>
          <a:stretch/>
        </p:blipFill>
        <p:spPr>
          <a:xfrm>
            <a:off x="500587" y="0"/>
            <a:ext cx="8643414" cy="514350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r="11198"/>
          <a:stretch/>
        </p:blipFill>
        <p:spPr>
          <a:xfrm>
            <a:off x="1023931" y="0"/>
            <a:ext cx="8120070" cy="5143500"/>
          </a:xfrm>
          <a:prstGeom prst="rect">
            <a:avLst/>
          </a:prstGeom>
        </p:spPr>
      </p:pic>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16803"/>
          <a:stretch/>
        </p:blipFill>
        <p:spPr>
          <a:xfrm>
            <a:off x="1536436" y="0"/>
            <a:ext cx="7607565" cy="5143500"/>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3620"/>
          <a:stretch/>
        </p:blipFill>
        <p:spPr>
          <a:xfrm>
            <a:off x="1244320" y="0"/>
            <a:ext cx="7898489" cy="5143500"/>
          </a:xfrm>
          <a:prstGeom prst="rect">
            <a:avLst/>
          </a:prstGeom>
        </p:spPr>
      </p:pic>
      <p:sp>
        <p:nvSpPr>
          <p:cNvPr id="10" name="Content Placeholder 9"/>
          <p:cNvSpPr>
            <a:spLocks noGrp="1"/>
          </p:cNvSpPr>
          <p:nvPr>
            <p:ph sz="quarter" idx="13"/>
          </p:nvPr>
        </p:nvSpPr>
        <p:spPr>
          <a:xfrm>
            <a:off x="332609" y="84667"/>
            <a:ext cx="8811391" cy="389466"/>
          </a:xfrm>
        </p:spPr>
        <p:txBody>
          <a:bodyPr anchor="ctr">
            <a:normAutofit/>
          </a:bodyPr>
          <a:lstStyle>
            <a:lvl1pPr marL="0" indent="0">
              <a:buNone/>
              <a:defRPr sz="1800" b="1">
                <a:solidFill>
                  <a:schemeClr val="bg1"/>
                </a:solidFill>
                <a:latin typeface="Arial"/>
              </a:defRPr>
            </a:lvl1pPr>
            <a:lvl2pPr marL="342900" indent="0">
              <a:buNone/>
              <a:defRPr b="1">
                <a:solidFill>
                  <a:schemeClr val="bg1"/>
                </a:solidFill>
                <a:latin typeface="Source Sans Pro" panose="020B0503030403020204" pitchFamily="34" charset="0"/>
              </a:defRPr>
            </a:lvl2pPr>
            <a:lvl3pPr marL="685800" indent="0">
              <a:buNone/>
              <a:defRPr b="1">
                <a:solidFill>
                  <a:schemeClr val="bg1"/>
                </a:solidFill>
                <a:latin typeface="Source Sans Pro" panose="020B0503030403020204" pitchFamily="34" charset="0"/>
              </a:defRPr>
            </a:lvl3pPr>
            <a:lvl4pPr marL="1028700" indent="0">
              <a:buNone/>
              <a:defRPr b="1">
                <a:solidFill>
                  <a:schemeClr val="bg1"/>
                </a:solidFill>
                <a:latin typeface="Source Sans Pro" panose="020B0503030403020204" pitchFamily="34" charset="0"/>
              </a:defRPr>
            </a:lvl4pPr>
            <a:lvl5pPr marL="1371600" indent="0">
              <a:buNone/>
              <a:defRPr b="1">
                <a:solidFill>
                  <a:schemeClr val="bg1"/>
                </a:solidFill>
                <a:latin typeface="Source Sans Pro" panose="020B0503030403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673185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6" name="Footer Placeholder 5"/>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79132301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5475"/>
          <a:stretch/>
        </p:blipFill>
        <p:spPr>
          <a:xfrm>
            <a:off x="500587" y="0"/>
            <a:ext cx="8643414" cy="514350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r="11198"/>
          <a:stretch/>
        </p:blipFill>
        <p:spPr>
          <a:xfrm>
            <a:off x="1023931" y="0"/>
            <a:ext cx="8120070" cy="5143500"/>
          </a:xfrm>
          <a:prstGeom prst="rect">
            <a:avLst/>
          </a:prstGeom>
        </p:spPr>
      </p:pic>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16803"/>
          <a:stretch/>
        </p:blipFill>
        <p:spPr>
          <a:xfrm>
            <a:off x="1536436" y="0"/>
            <a:ext cx="7607565" cy="5143500"/>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3620"/>
          <a:stretch/>
        </p:blipFill>
        <p:spPr>
          <a:xfrm>
            <a:off x="1244320" y="0"/>
            <a:ext cx="7898489" cy="5143500"/>
          </a:xfrm>
          <a:prstGeom prst="rect">
            <a:avLst/>
          </a:prstGeom>
        </p:spPr>
      </p:pic>
      <p:sp>
        <p:nvSpPr>
          <p:cNvPr id="10" name="Content Placeholder 9"/>
          <p:cNvSpPr>
            <a:spLocks noGrp="1"/>
          </p:cNvSpPr>
          <p:nvPr>
            <p:ph sz="quarter" idx="13"/>
          </p:nvPr>
        </p:nvSpPr>
        <p:spPr>
          <a:xfrm>
            <a:off x="332609" y="84667"/>
            <a:ext cx="8811391" cy="389466"/>
          </a:xfrm>
        </p:spPr>
        <p:txBody>
          <a:bodyPr anchor="ctr">
            <a:normAutofit/>
          </a:bodyPr>
          <a:lstStyle>
            <a:lvl1pPr marL="0" indent="0">
              <a:buNone/>
              <a:defRPr sz="1800" b="1">
                <a:solidFill>
                  <a:schemeClr val="bg1"/>
                </a:solidFill>
                <a:latin typeface="Arial"/>
              </a:defRPr>
            </a:lvl1pPr>
            <a:lvl2pPr marL="342900" indent="0">
              <a:buNone/>
              <a:defRPr b="1">
                <a:solidFill>
                  <a:schemeClr val="bg1"/>
                </a:solidFill>
                <a:latin typeface="Source Sans Pro" panose="020B0503030403020204" pitchFamily="34" charset="0"/>
              </a:defRPr>
            </a:lvl2pPr>
            <a:lvl3pPr marL="685800" indent="0">
              <a:buNone/>
              <a:defRPr b="1">
                <a:solidFill>
                  <a:schemeClr val="bg1"/>
                </a:solidFill>
                <a:latin typeface="Source Sans Pro" panose="020B0503030403020204" pitchFamily="34" charset="0"/>
              </a:defRPr>
            </a:lvl3pPr>
            <a:lvl4pPr marL="1028700" indent="0">
              <a:buNone/>
              <a:defRPr b="1">
                <a:solidFill>
                  <a:schemeClr val="bg1"/>
                </a:solidFill>
                <a:latin typeface="Source Sans Pro" panose="020B0503030403020204" pitchFamily="34" charset="0"/>
              </a:defRPr>
            </a:lvl4pPr>
            <a:lvl5pPr marL="1371600" indent="0">
              <a:buNone/>
              <a:defRPr b="1">
                <a:solidFill>
                  <a:schemeClr val="bg1"/>
                </a:solidFill>
                <a:latin typeface="Source Sans Pro" panose="020B0503030403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62967429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5475"/>
          <a:stretch/>
        </p:blipFill>
        <p:spPr>
          <a:xfrm>
            <a:off x="500587" y="0"/>
            <a:ext cx="8643414" cy="514350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r="11198"/>
          <a:stretch/>
        </p:blipFill>
        <p:spPr>
          <a:xfrm>
            <a:off x="1023931" y="0"/>
            <a:ext cx="8120070" cy="5143500"/>
          </a:xfrm>
          <a:prstGeom prst="rect">
            <a:avLst/>
          </a:prstGeom>
        </p:spPr>
      </p:pic>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16803"/>
          <a:stretch/>
        </p:blipFill>
        <p:spPr>
          <a:xfrm>
            <a:off x="1536436" y="0"/>
            <a:ext cx="7607565" cy="5143500"/>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3620"/>
          <a:stretch/>
        </p:blipFill>
        <p:spPr>
          <a:xfrm>
            <a:off x="1244320" y="0"/>
            <a:ext cx="7898489" cy="5143500"/>
          </a:xfrm>
          <a:prstGeom prst="rect">
            <a:avLst/>
          </a:prstGeom>
        </p:spPr>
      </p:pic>
      <p:sp>
        <p:nvSpPr>
          <p:cNvPr id="10" name="Content Placeholder 9"/>
          <p:cNvSpPr>
            <a:spLocks noGrp="1"/>
          </p:cNvSpPr>
          <p:nvPr>
            <p:ph sz="quarter" idx="13"/>
          </p:nvPr>
        </p:nvSpPr>
        <p:spPr>
          <a:xfrm>
            <a:off x="332609" y="84667"/>
            <a:ext cx="8811391" cy="389466"/>
          </a:xfrm>
        </p:spPr>
        <p:txBody>
          <a:bodyPr anchor="ctr">
            <a:normAutofit/>
          </a:bodyPr>
          <a:lstStyle>
            <a:lvl1pPr marL="0" indent="0">
              <a:buNone/>
              <a:defRPr sz="1800" b="1">
                <a:solidFill>
                  <a:schemeClr val="bg1"/>
                </a:solidFill>
                <a:latin typeface="Arial"/>
              </a:defRPr>
            </a:lvl1pPr>
            <a:lvl2pPr marL="342900" indent="0">
              <a:buNone/>
              <a:defRPr b="1">
                <a:solidFill>
                  <a:schemeClr val="bg1"/>
                </a:solidFill>
                <a:latin typeface="Source Sans Pro" panose="020B0503030403020204" pitchFamily="34" charset="0"/>
              </a:defRPr>
            </a:lvl2pPr>
            <a:lvl3pPr marL="685800" indent="0">
              <a:buNone/>
              <a:defRPr b="1">
                <a:solidFill>
                  <a:schemeClr val="bg1"/>
                </a:solidFill>
                <a:latin typeface="Source Sans Pro" panose="020B0503030403020204" pitchFamily="34" charset="0"/>
              </a:defRPr>
            </a:lvl3pPr>
            <a:lvl4pPr marL="1028700" indent="0">
              <a:buNone/>
              <a:defRPr b="1">
                <a:solidFill>
                  <a:schemeClr val="bg1"/>
                </a:solidFill>
                <a:latin typeface="Source Sans Pro" panose="020B0503030403020204" pitchFamily="34" charset="0"/>
              </a:defRPr>
            </a:lvl4pPr>
            <a:lvl5pPr marL="1371600" indent="0">
              <a:buNone/>
              <a:defRPr b="1">
                <a:solidFill>
                  <a:schemeClr val="bg1"/>
                </a:solidFill>
                <a:latin typeface="Source Sans Pro" panose="020B0503030403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19364173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5475"/>
          <a:stretch/>
        </p:blipFill>
        <p:spPr>
          <a:xfrm>
            <a:off x="500587" y="0"/>
            <a:ext cx="8643414" cy="514350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r="11198"/>
          <a:stretch/>
        </p:blipFill>
        <p:spPr>
          <a:xfrm>
            <a:off x="1023931" y="0"/>
            <a:ext cx="8120070" cy="5143500"/>
          </a:xfrm>
          <a:prstGeom prst="rect">
            <a:avLst/>
          </a:prstGeom>
        </p:spPr>
      </p:pic>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16803"/>
          <a:stretch/>
        </p:blipFill>
        <p:spPr>
          <a:xfrm>
            <a:off x="1536436" y="0"/>
            <a:ext cx="7607565" cy="5143500"/>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3620"/>
          <a:stretch/>
        </p:blipFill>
        <p:spPr>
          <a:xfrm>
            <a:off x="1244320" y="0"/>
            <a:ext cx="7898489" cy="5143500"/>
          </a:xfrm>
          <a:prstGeom prst="rect">
            <a:avLst/>
          </a:prstGeom>
        </p:spPr>
      </p:pic>
      <p:sp>
        <p:nvSpPr>
          <p:cNvPr id="10" name="Content Placeholder 9"/>
          <p:cNvSpPr>
            <a:spLocks noGrp="1"/>
          </p:cNvSpPr>
          <p:nvPr>
            <p:ph sz="quarter" idx="13"/>
          </p:nvPr>
        </p:nvSpPr>
        <p:spPr>
          <a:xfrm>
            <a:off x="332609" y="84667"/>
            <a:ext cx="8811391" cy="389466"/>
          </a:xfrm>
        </p:spPr>
        <p:txBody>
          <a:bodyPr anchor="ctr">
            <a:normAutofit/>
          </a:bodyPr>
          <a:lstStyle>
            <a:lvl1pPr marL="0" indent="0">
              <a:buNone/>
              <a:defRPr sz="1800" b="1">
                <a:solidFill>
                  <a:schemeClr val="bg1"/>
                </a:solidFill>
                <a:latin typeface="Arial"/>
              </a:defRPr>
            </a:lvl1pPr>
            <a:lvl2pPr marL="342900" indent="0">
              <a:buNone/>
              <a:defRPr b="1">
                <a:solidFill>
                  <a:schemeClr val="bg1"/>
                </a:solidFill>
                <a:latin typeface="Source Sans Pro" panose="020B0503030403020204" pitchFamily="34" charset="0"/>
              </a:defRPr>
            </a:lvl2pPr>
            <a:lvl3pPr marL="685800" indent="0">
              <a:buNone/>
              <a:defRPr b="1">
                <a:solidFill>
                  <a:schemeClr val="bg1"/>
                </a:solidFill>
                <a:latin typeface="Source Sans Pro" panose="020B0503030403020204" pitchFamily="34" charset="0"/>
              </a:defRPr>
            </a:lvl3pPr>
            <a:lvl4pPr marL="1028700" indent="0">
              <a:buNone/>
              <a:defRPr b="1">
                <a:solidFill>
                  <a:schemeClr val="bg1"/>
                </a:solidFill>
                <a:latin typeface="Source Sans Pro" panose="020B0503030403020204" pitchFamily="34" charset="0"/>
              </a:defRPr>
            </a:lvl4pPr>
            <a:lvl5pPr marL="1371600" indent="0">
              <a:buNone/>
              <a:defRPr b="1">
                <a:solidFill>
                  <a:schemeClr val="bg1"/>
                </a:solidFill>
                <a:latin typeface="Source Sans Pro" panose="020B0503030403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09038845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5475"/>
          <a:stretch/>
        </p:blipFill>
        <p:spPr>
          <a:xfrm>
            <a:off x="500587" y="0"/>
            <a:ext cx="8643414" cy="514350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r="11198"/>
          <a:stretch/>
        </p:blipFill>
        <p:spPr>
          <a:xfrm>
            <a:off x="1023931" y="0"/>
            <a:ext cx="8120070" cy="5143500"/>
          </a:xfrm>
          <a:prstGeom prst="rect">
            <a:avLst/>
          </a:prstGeom>
        </p:spPr>
      </p:pic>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16803"/>
          <a:stretch/>
        </p:blipFill>
        <p:spPr>
          <a:xfrm>
            <a:off x="1536436" y="0"/>
            <a:ext cx="7607565" cy="5143500"/>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3620"/>
          <a:stretch/>
        </p:blipFill>
        <p:spPr>
          <a:xfrm>
            <a:off x="1244320" y="0"/>
            <a:ext cx="7898489" cy="5143500"/>
          </a:xfrm>
          <a:prstGeom prst="rect">
            <a:avLst/>
          </a:prstGeom>
        </p:spPr>
      </p:pic>
      <p:sp>
        <p:nvSpPr>
          <p:cNvPr id="10" name="Content Placeholder 9"/>
          <p:cNvSpPr>
            <a:spLocks noGrp="1"/>
          </p:cNvSpPr>
          <p:nvPr>
            <p:ph sz="quarter" idx="13"/>
          </p:nvPr>
        </p:nvSpPr>
        <p:spPr>
          <a:xfrm>
            <a:off x="332609" y="84667"/>
            <a:ext cx="8811391" cy="389466"/>
          </a:xfrm>
        </p:spPr>
        <p:txBody>
          <a:bodyPr anchor="ctr">
            <a:normAutofit/>
          </a:bodyPr>
          <a:lstStyle>
            <a:lvl1pPr marL="0" indent="0">
              <a:buNone/>
              <a:defRPr sz="1800" b="1">
                <a:solidFill>
                  <a:schemeClr val="bg1"/>
                </a:solidFill>
                <a:latin typeface="Arial"/>
              </a:defRPr>
            </a:lvl1pPr>
            <a:lvl2pPr marL="342900" indent="0">
              <a:buNone/>
              <a:defRPr b="1">
                <a:solidFill>
                  <a:schemeClr val="bg1"/>
                </a:solidFill>
                <a:latin typeface="Source Sans Pro" panose="020B0503030403020204" pitchFamily="34" charset="0"/>
              </a:defRPr>
            </a:lvl2pPr>
            <a:lvl3pPr marL="685800" indent="0">
              <a:buNone/>
              <a:defRPr b="1">
                <a:solidFill>
                  <a:schemeClr val="bg1"/>
                </a:solidFill>
                <a:latin typeface="Source Sans Pro" panose="020B0503030403020204" pitchFamily="34" charset="0"/>
              </a:defRPr>
            </a:lvl3pPr>
            <a:lvl4pPr marL="1028700" indent="0">
              <a:buNone/>
              <a:defRPr b="1">
                <a:solidFill>
                  <a:schemeClr val="bg1"/>
                </a:solidFill>
                <a:latin typeface="Source Sans Pro" panose="020B0503030403020204" pitchFamily="34" charset="0"/>
              </a:defRPr>
            </a:lvl4pPr>
            <a:lvl5pPr marL="1371600" indent="0">
              <a:buNone/>
              <a:defRPr b="1">
                <a:solidFill>
                  <a:schemeClr val="bg1"/>
                </a:solidFill>
                <a:latin typeface="Source Sans Pro" panose="020B0503030403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55063503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8753378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542981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4095967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51279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663731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64740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1"/>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951"/>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8" name="Footer Placeholder 7"/>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3141117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4292012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610872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82521552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3958054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pPr defTabSz="4572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6163025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85800" y="457200"/>
            <a:ext cx="7772400" cy="85725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85800" y="14859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4859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85800" y="30861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086100"/>
            <a:ext cx="3810000" cy="14859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xfrm>
            <a:off x="457200" y="4767263"/>
            <a:ext cx="2133600" cy="273844"/>
          </a:xfrm>
          <a:prstGeom prst="rect">
            <a:avLst/>
          </a:prstGeom>
          <a:ln/>
        </p:spPr>
        <p:txBody>
          <a:bodyPr/>
          <a:lstStyle>
            <a:lvl1pPr>
              <a:defRPr/>
            </a:lvl1pPr>
          </a:lstStyle>
          <a:p>
            <a:pPr defTabSz="457200">
              <a:defRPr/>
            </a:pPr>
            <a:fld id="{5553D8AE-7E8C-421E-AF8C-4F7AE3BF7B2E}" type="datetimeFigureOut">
              <a:rPr lang="zh-TW" altLang="en-US">
                <a:solidFill>
                  <a:prstClr val="black"/>
                </a:solidFill>
                <a:latin typeface="Calibri"/>
                <a:ea typeface="新細明體"/>
              </a:rPr>
              <a:pPr defTabSz="457200">
                <a:defRPr/>
              </a:pPr>
              <a:t>2015/9/16</a:t>
            </a:fld>
            <a:endParaRPr lang="zh-TW" altLang="en-US">
              <a:solidFill>
                <a:prstClr val="black"/>
              </a:solidFill>
              <a:latin typeface="Calibri"/>
              <a:ea typeface="新細明體"/>
            </a:endParaRPr>
          </a:p>
        </p:txBody>
      </p:sp>
      <p:sp>
        <p:nvSpPr>
          <p:cNvPr id="8" name="Rectangle 5"/>
          <p:cNvSpPr>
            <a:spLocks noGrp="1" noChangeArrowheads="1"/>
          </p:cNvSpPr>
          <p:nvPr>
            <p:ph type="ftr" sz="quarter" idx="11"/>
          </p:nvPr>
        </p:nvSpPr>
        <p:spPr>
          <a:xfrm>
            <a:off x="3124200" y="4767263"/>
            <a:ext cx="2895600" cy="273844"/>
          </a:xfrm>
          <a:prstGeom prst="rect">
            <a:avLst/>
          </a:prstGeom>
          <a:ln/>
        </p:spPr>
        <p:txBody>
          <a:bodyPr/>
          <a:lstStyle>
            <a:lvl1pPr>
              <a:defRPr/>
            </a:lvl1pPr>
          </a:lstStyle>
          <a:p>
            <a:pPr defTabSz="457200">
              <a:defRPr/>
            </a:pPr>
            <a:endParaRPr lang="zh-TW" altLang="en-US">
              <a:solidFill>
                <a:prstClr val="black"/>
              </a:solidFill>
              <a:latin typeface="Calibri"/>
              <a:ea typeface="新細明體"/>
            </a:endParaRPr>
          </a:p>
        </p:txBody>
      </p:sp>
      <p:sp>
        <p:nvSpPr>
          <p:cNvPr id="9" name="Rectangle 6"/>
          <p:cNvSpPr>
            <a:spLocks noGrp="1" noChangeArrowheads="1"/>
          </p:cNvSpPr>
          <p:nvPr>
            <p:ph type="sldNum" sz="quarter" idx="12"/>
          </p:nvPr>
        </p:nvSpPr>
        <p:spPr>
          <a:xfrm>
            <a:off x="6553200" y="4767263"/>
            <a:ext cx="2133600" cy="273844"/>
          </a:xfrm>
          <a:prstGeom prst="rect">
            <a:avLst/>
          </a:prstGeom>
          <a:ln/>
        </p:spPr>
        <p:txBody>
          <a:bodyPr/>
          <a:lstStyle>
            <a:lvl1pPr>
              <a:defRPr/>
            </a:lvl1pPr>
          </a:lstStyle>
          <a:p>
            <a:pPr defTabSz="457200">
              <a:defRPr/>
            </a:pPr>
            <a:fld id="{358B9602-0235-4A41-A289-51852B6C29E1}" type="slidenum">
              <a:rPr lang="zh-TW" altLang="en-US">
                <a:solidFill>
                  <a:prstClr val="black"/>
                </a:solidFill>
                <a:latin typeface="Calibri"/>
                <a:ea typeface="新細明體"/>
              </a:rPr>
              <a:pPr defTabSz="457200">
                <a:defRPr/>
              </a:pPr>
              <a:t>‹#›</a:t>
            </a:fld>
            <a:endParaRPr lang="zh-TW" altLang="en-US">
              <a:solidFill>
                <a:prstClr val="black"/>
              </a:solidFill>
              <a:latin typeface="Calibri"/>
              <a:ea typeface="新細明體"/>
            </a:endParaRPr>
          </a:p>
        </p:txBody>
      </p:sp>
    </p:spTree>
    <p:extLst>
      <p:ext uri="{BB962C8B-B14F-4D97-AF65-F5344CB8AC3E}">
        <p14:creationId xmlns:p14="http://schemas.microsoft.com/office/powerpoint/2010/main" val="383562422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19855953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101221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945113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05745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4" name="Footer Placeholder 3"/>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28706171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954282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1790552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033464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782234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855302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543179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5528671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3" name="Footer Placeholder 2"/>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698299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0"/>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6" name="Footer Placeholder 5"/>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422201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5"/>
            <a:ext cx="2133600" cy="274637"/>
          </a:xfrm>
          <a:prstGeom prst="rect">
            <a:avLst/>
          </a:prstGeom>
        </p:spPr>
        <p:txBody>
          <a:bodyPr/>
          <a:lstStyle/>
          <a:p>
            <a:pPr defTabSz="457200"/>
            <a:fld id="{058A917D-EEFF-D549-BB9A-807DA4AF0F44}" type="datetimeFigureOut">
              <a:rPr lang="en-US" smtClean="0">
                <a:solidFill>
                  <a:prstClr val="black"/>
                </a:solidFill>
                <a:latin typeface="Calibri"/>
              </a:rPr>
              <a:pPr defTabSz="457200"/>
              <a:t>9/16/2015</a:t>
            </a:fld>
            <a:endParaRPr lang="en-US">
              <a:solidFill>
                <a:prstClr val="black"/>
              </a:solidFill>
              <a:latin typeface="Calibri"/>
            </a:endParaRPr>
          </a:p>
        </p:txBody>
      </p:sp>
      <p:sp>
        <p:nvSpPr>
          <p:cNvPr id="6" name="Footer Placeholder 5"/>
          <p:cNvSpPr>
            <a:spLocks noGrp="1"/>
          </p:cNvSpPr>
          <p:nvPr>
            <p:ph type="ftr" sz="quarter" idx="11"/>
          </p:nvPr>
        </p:nvSpPr>
        <p:spPr>
          <a:xfrm>
            <a:off x="3124200" y="4767265"/>
            <a:ext cx="2895600" cy="274637"/>
          </a:xfrm>
          <a:prstGeom prst="rect">
            <a:avLst/>
          </a:prstGeom>
        </p:spPr>
        <p:txBody>
          <a:bodyPr/>
          <a:lstStyle/>
          <a:p>
            <a:pPr defTabSz="4572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4767265"/>
            <a:ext cx="2133600" cy="274637"/>
          </a:xfrm>
          <a:prstGeom prst="rect">
            <a:avLst/>
          </a:prstGeom>
        </p:spPr>
        <p:txBody>
          <a:bodyPr/>
          <a:lstStyle/>
          <a:p>
            <a:pPr defTabSz="457200"/>
            <a:fld id="{3B1A6593-8DDC-854D-B833-99805F22315E}" type="slidenum">
              <a:rPr lang="en-US" smtClean="0">
                <a:solidFill>
                  <a:prstClr val="black"/>
                </a:solidFill>
                <a:latin typeface="Calibri"/>
              </a:rPr>
              <a:pPr defTabSz="457200"/>
              <a:t>‹#›</a:t>
            </a:fld>
            <a:endParaRPr lang="en-US">
              <a:solidFill>
                <a:prstClr val="black"/>
              </a:solidFill>
              <a:latin typeface="Calibri"/>
            </a:endParaRPr>
          </a:p>
        </p:txBody>
      </p:sp>
    </p:spTree>
    <p:extLst>
      <p:ext uri="{BB962C8B-B14F-4D97-AF65-F5344CB8AC3E}">
        <p14:creationId xmlns:p14="http://schemas.microsoft.com/office/powerpoint/2010/main" val="7433123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3.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2.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56087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2015_WC_RecSlide2.png"/>
          <p:cNvPicPr>
            <a:picLocks noChangeAspect="1"/>
          </p:cNvPicPr>
          <p:nvPr userDrawn="1"/>
        </p:nvPicPr>
        <p:blipFill rotWithShape="1">
          <a:blip r:embed="rId14">
            <a:extLst>
              <a:ext uri="{28A0092B-C50C-407E-A947-70E740481C1C}">
                <a14:useLocalDpi xmlns:a14="http://schemas.microsoft.com/office/drawing/2010/main" val="0"/>
              </a:ext>
            </a:extLst>
          </a:blip>
          <a:srcRect l="874"/>
          <a:stretch/>
        </p:blipFill>
        <p:spPr>
          <a:xfrm>
            <a:off x="-10692" y="-1587"/>
            <a:ext cx="9154692" cy="5394960"/>
          </a:xfrm>
          <a:prstGeom prst="rect">
            <a:avLst/>
          </a:prstGeom>
        </p:spPr>
      </p:pic>
      <p:sp>
        <p:nvSpPr>
          <p:cNvPr id="3" name="Rectangle 2"/>
          <p:cNvSpPr/>
          <p:nvPr userDrawn="1"/>
        </p:nvSpPr>
        <p:spPr>
          <a:xfrm>
            <a:off x="-10692" y="-1587"/>
            <a:ext cx="9144001" cy="5387546"/>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a:endParaRPr lang="en-US" sz="6000" dirty="0" smtClean="0">
              <a:solidFill>
                <a:srgbClr val="8064A2">
                  <a:lumMod val="50000"/>
                </a:srgbClr>
              </a:solidFill>
              <a:latin typeface="Calibri"/>
            </a:endParaRPr>
          </a:p>
        </p:txBody>
      </p:sp>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68590" y="4850622"/>
            <a:ext cx="2433195" cy="249172"/>
          </a:xfrm>
          <a:prstGeom prst="rect">
            <a:avLst/>
          </a:prstGeom>
        </p:spPr>
      </p:pic>
      <p:pic>
        <p:nvPicPr>
          <p:cNvPr id="5" name="Picture 2" descr="M:\Events\Convention\Annual Convention\HKConv15\Event Logo\HK_CH_S Logo_0315-01.png"/>
          <p:cNvPicPr>
            <a:picLocks noChangeAspect="1" noChangeArrowheads="1"/>
          </p:cNvPicPr>
          <p:nvPr userDrawn="1"/>
        </p:nvPicPr>
        <p:blipFill>
          <a:blip r:embed="rId16"/>
          <a:srcRect t="20181" b="19470"/>
          <a:stretch>
            <a:fillRect/>
          </a:stretch>
        </p:blipFill>
        <p:spPr bwMode="auto">
          <a:xfrm>
            <a:off x="7688146" y="4110908"/>
            <a:ext cx="1324811" cy="1121037"/>
          </a:xfrm>
          <a:prstGeom prst="rect">
            <a:avLst/>
          </a:prstGeom>
          <a:noFill/>
        </p:spPr>
      </p:pic>
    </p:spTree>
    <p:extLst>
      <p:ext uri="{BB962C8B-B14F-4D97-AF65-F5344CB8AC3E}">
        <p14:creationId xmlns:p14="http://schemas.microsoft.com/office/powerpoint/2010/main" val="270598152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20" tIns="34289" rIns="68520"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20" tIns="34289" rIns="68520"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20" tIns="34289" rIns="68520" bIns="34289" rtlCol="0" anchor="ctr"/>
          <a:lstStyle>
            <a:lvl1pPr algn="l">
              <a:defRPr sz="900">
                <a:solidFill>
                  <a:schemeClr val="tx1">
                    <a:tint val="75000"/>
                  </a:schemeClr>
                </a:solidFill>
              </a:defRPr>
            </a:lvl1pPr>
          </a:lstStyle>
          <a:p>
            <a:pPr defTabSz="685120"/>
            <a:fld id="{F21E3C0F-AC62-46E2-AB79-B7A2456B0A74}" type="datetimeFigureOut">
              <a:rPr lang="en-US" smtClean="0">
                <a:solidFill>
                  <a:prstClr val="black">
                    <a:tint val="75000"/>
                  </a:prstClr>
                </a:solidFill>
                <a:latin typeface="Calibri"/>
              </a:rPr>
              <a:pPr defTabSz="685120"/>
              <a:t>9/16/2015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20" tIns="34289" rIns="68520" bIns="34289" rtlCol="0" anchor="ctr"/>
          <a:lstStyle>
            <a:lvl1pPr algn="ctr">
              <a:defRPr sz="900">
                <a:solidFill>
                  <a:schemeClr val="tx1">
                    <a:tint val="75000"/>
                  </a:schemeClr>
                </a:solidFill>
              </a:defRPr>
            </a:lvl1pPr>
          </a:lstStyle>
          <a:p>
            <a:pPr defTabSz="68512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20" tIns="34289" rIns="68520" bIns="34289" rtlCol="0" anchor="ctr"/>
          <a:lstStyle>
            <a:lvl1pPr algn="r">
              <a:defRPr sz="900">
                <a:solidFill>
                  <a:schemeClr val="tx1">
                    <a:tint val="75000"/>
                  </a:schemeClr>
                </a:solidFill>
              </a:defRPr>
            </a:lvl1pPr>
          </a:lstStyle>
          <a:p>
            <a:pPr defTabSz="685120"/>
            <a:fld id="{34FFE549-7152-4F7E-A4B5-53D8388BF7BF}" type="slidenum">
              <a:rPr lang="en-US" smtClean="0">
                <a:solidFill>
                  <a:prstClr val="black">
                    <a:tint val="75000"/>
                  </a:prstClr>
                </a:solidFill>
                <a:latin typeface="Calibri"/>
              </a:rPr>
              <a:pPr defTabSz="68512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96680976"/>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Lst>
  <p:txStyles>
    <p:titleStyle>
      <a:lvl1pPr algn="l" defTabSz="68512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90" indent="-171290" algn="l" defTabSz="68512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869" indent="-171290" algn="l" defTabSz="68512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409" indent="-171290" algn="l" defTabSz="68512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950" indent="-171290" algn="l" defTabSz="6851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492" indent="-171290" algn="l" defTabSz="6851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070" indent="-171290" algn="l" defTabSz="6851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630" indent="-171290" algn="l" defTabSz="6851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190" indent="-171290" algn="l" defTabSz="6851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769" indent="-171290" algn="l" defTabSz="68512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120" rtl="0" eaLnBrk="1" latinLnBrk="0" hangingPunct="1">
        <a:defRPr sz="1400" kern="1200">
          <a:solidFill>
            <a:schemeClr val="tx1"/>
          </a:solidFill>
          <a:latin typeface="+mn-lt"/>
          <a:ea typeface="+mn-ea"/>
          <a:cs typeface="+mn-cs"/>
        </a:defRPr>
      </a:lvl1pPr>
      <a:lvl2pPr marL="342542" algn="l" defTabSz="685120" rtl="0" eaLnBrk="1" latinLnBrk="0" hangingPunct="1">
        <a:defRPr sz="1400" kern="1200">
          <a:solidFill>
            <a:schemeClr val="tx1"/>
          </a:solidFill>
          <a:latin typeface="+mn-lt"/>
          <a:ea typeface="+mn-ea"/>
          <a:cs typeface="+mn-cs"/>
        </a:defRPr>
      </a:lvl2pPr>
      <a:lvl3pPr marL="685120" algn="l" defTabSz="685120" rtl="0" eaLnBrk="1" latinLnBrk="0" hangingPunct="1">
        <a:defRPr sz="1400" kern="1200">
          <a:solidFill>
            <a:schemeClr val="tx1"/>
          </a:solidFill>
          <a:latin typeface="+mn-lt"/>
          <a:ea typeface="+mn-ea"/>
          <a:cs typeface="+mn-cs"/>
        </a:defRPr>
      </a:lvl3pPr>
      <a:lvl4pPr marL="1027680" algn="l" defTabSz="685120" rtl="0" eaLnBrk="1" latinLnBrk="0" hangingPunct="1">
        <a:defRPr sz="1400" kern="1200">
          <a:solidFill>
            <a:schemeClr val="tx1"/>
          </a:solidFill>
          <a:latin typeface="+mn-lt"/>
          <a:ea typeface="+mn-ea"/>
          <a:cs typeface="+mn-cs"/>
        </a:defRPr>
      </a:lvl4pPr>
      <a:lvl5pPr marL="1370240" algn="l" defTabSz="685120" rtl="0" eaLnBrk="1" latinLnBrk="0" hangingPunct="1">
        <a:defRPr sz="1400" kern="1200">
          <a:solidFill>
            <a:schemeClr val="tx1"/>
          </a:solidFill>
          <a:latin typeface="+mn-lt"/>
          <a:ea typeface="+mn-ea"/>
          <a:cs typeface="+mn-cs"/>
        </a:defRPr>
      </a:lvl5pPr>
      <a:lvl6pPr marL="1712819" algn="l" defTabSz="685120" rtl="0" eaLnBrk="1" latinLnBrk="0" hangingPunct="1">
        <a:defRPr sz="1400" kern="1200">
          <a:solidFill>
            <a:schemeClr val="tx1"/>
          </a:solidFill>
          <a:latin typeface="+mn-lt"/>
          <a:ea typeface="+mn-ea"/>
          <a:cs typeface="+mn-cs"/>
        </a:defRPr>
      </a:lvl6pPr>
      <a:lvl7pPr marL="2055359" algn="l" defTabSz="685120" rtl="0" eaLnBrk="1" latinLnBrk="0" hangingPunct="1">
        <a:defRPr sz="1400" kern="1200">
          <a:solidFill>
            <a:schemeClr val="tx1"/>
          </a:solidFill>
          <a:latin typeface="+mn-lt"/>
          <a:ea typeface="+mn-ea"/>
          <a:cs typeface="+mn-cs"/>
        </a:defRPr>
      </a:lvl7pPr>
      <a:lvl8pPr marL="2397900" algn="l" defTabSz="685120" rtl="0" eaLnBrk="1" latinLnBrk="0" hangingPunct="1">
        <a:defRPr sz="1400" kern="1200">
          <a:solidFill>
            <a:schemeClr val="tx1"/>
          </a:solidFill>
          <a:latin typeface="+mn-lt"/>
          <a:ea typeface="+mn-ea"/>
          <a:cs typeface="+mn-cs"/>
        </a:defRPr>
      </a:lvl8pPr>
      <a:lvl9pPr marL="2740442" algn="l" defTabSz="68512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2015_WC_RecSlide2.png"/>
          <p:cNvPicPr>
            <a:picLocks noChangeAspect="1"/>
          </p:cNvPicPr>
          <p:nvPr userDrawn="1"/>
        </p:nvPicPr>
        <p:blipFill rotWithShape="1">
          <a:blip r:embed="rId14">
            <a:extLst>
              <a:ext uri="{28A0092B-C50C-407E-A947-70E740481C1C}">
                <a14:useLocalDpi xmlns:a14="http://schemas.microsoft.com/office/drawing/2010/main" val="0"/>
              </a:ext>
            </a:extLst>
          </a:blip>
          <a:srcRect l="874"/>
          <a:stretch/>
        </p:blipFill>
        <p:spPr>
          <a:xfrm>
            <a:off x="-10692" y="-1587"/>
            <a:ext cx="9154692" cy="5394960"/>
          </a:xfrm>
          <a:prstGeom prst="rect">
            <a:avLst/>
          </a:prstGeom>
        </p:spPr>
      </p:pic>
      <p:sp>
        <p:nvSpPr>
          <p:cNvPr id="3" name="Rectangle 2"/>
          <p:cNvSpPr/>
          <p:nvPr userDrawn="1"/>
        </p:nvSpPr>
        <p:spPr>
          <a:xfrm>
            <a:off x="-10692" y="-1587"/>
            <a:ext cx="9144001" cy="5387546"/>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a:endParaRPr lang="en-US" sz="6000" dirty="0" smtClean="0">
              <a:solidFill>
                <a:srgbClr val="8064A2">
                  <a:lumMod val="50000"/>
                </a:srgbClr>
              </a:solidFill>
              <a:latin typeface="Calibri"/>
            </a:endParaRPr>
          </a:p>
        </p:txBody>
      </p:sp>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68586" y="4850621"/>
            <a:ext cx="2433195" cy="249172"/>
          </a:xfrm>
          <a:prstGeom prst="rect">
            <a:avLst/>
          </a:prstGeom>
        </p:spPr>
      </p:pic>
      <p:pic>
        <p:nvPicPr>
          <p:cNvPr id="5" name="Picture 2" descr="M:\Events\Convention\Annual Convention\HKConv15\Event Logo\HK_CH_S Logo_0315-01.png"/>
          <p:cNvPicPr>
            <a:picLocks noChangeAspect="1" noChangeArrowheads="1"/>
          </p:cNvPicPr>
          <p:nvPr userDrawn="1"/>
        </p:nvPicPr>
        <p:blipFill>
          <a:blip r:embed="rId16"/>
          <a:srcRect t="20181" b="19470"/>
          <a:stretch>
            <a:fillRect/>
          </a:stretch>
        </p:blipFill>
        <p:spPr bwMode="auto">
          <a:xfrm>
            <a:off x="7688142" y="4110906"/>
            <a:ext cx="1324811" cy="1121037"/>
          </a:xfrm>
          <a:prstGeom prst="rect">
            <a:avLst/>
          </a:prstGeom>
          <a:noFill/>
        </p:spPr>
      </p:pic>
    </p:spTree>
    <p:extLst>
      <p:ext uri="{BB962C8B-B14F-4D97-AF65-F5344CB8AC3E}">
        <p14:creationId xmlns:p14="http://schemas.microsoft.com/office/powerpoint/2010/main" val="230823123"/>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儷黑 Pro"/>
              </a:defRPr>
            </a:lvl1pPr>
          </a:lstStyle>
          <a:p>
            <a:pPr defTabSz="457200"/>
            <a:fld id="{08166C97-7288-2343-82B1-34ED0E7E0891}" type="datetimeFigureOut">
              <a:rPr lang="en-US" smtClean="0">
                <a:solidFill>
                  <a:srgbClr val="DDDEDD">
                    <a:tint val="75000"/>
                  </a:srgbClr>
                </a:solidFill>
              </a:rPr>
              <a:pPr defTabSz="457200"/>
              <a:t>9/16/2015</a:t>
            </a:fld>
            <a:endParaRPr lang="en-US" dirty="0">
              <a:solidFill>
                <a:srgbClr val="DDDEDD">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儷黑 Pro"/>
              </a:defRPr>
            </a:lvl1pPr>
          </a:lstStyle>
          <a:p>
            <a:pPr defTabSz="457200"/>
            <a:endParaRPr lang="en-US" dirty="0">
              <a:solidFill>
                <a:srgbClr val="DDDEDD">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儷黑 Pro"/>
              </a:defRPr>
            </a:lvl1pPr>
          </a:lstStyle>
          <a:p>
            <a:pPr defTabSz="457200"/>
            <a:fld id="{D837332C-2CA8-034B-9E4A-FF02D791F70D}" type="slidenum">
              <a:rPr lang="en-US" smtClean="0">
                <a:solidFill>
                  <a:srgbClr val="DDDEDD">
                    <a:tint val="75000"/>
                  </a:srgbClr>
                </a:solidFill>
              </a:rPr>
              <a:pPr defTabSz="457200"/>
              <a:t>‹#›</a:t>
            </a:fld>
            <a:endParaRPr lang="en-US" dirty="0">
              <a:solidFill>
                <a:srgbClr val="DDDEDD">
                  <a:tint val="75000"/>
                </a:srgbClr>
              </a:solidFill>
            </a:endParaRPr>
          </a:p>
        </p:txBody>
      </p:sp>
    </p:spTree>
    <p:extLst>
      <p:ext uri="{BB962C8B-B14F-4D97-AF65-F5344CB8AC3E}">
        <p14:creationId xmlns:p14="http://schemas.microsoft.com/office/powerpoint/2010/main" val="2671188108"/>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儷黑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儷黑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儷黑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儷黑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image" Target="../media/image38.jpeg"/><Relationship Id="rId1" Type="http://schemas.openxmlformats.org/officeDocument/2006/relationships/slideLayout" Target="../slideLayouts/slideLayout3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38.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39.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1.png"/><Relationship Id="rId7" Type="http://schemas.openxmlformats.org/officeDocument/2006/relationships/image" Target="../media/image47.jpe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1.png"/><Relationship Id="rId7" Type="http://schemas.openxmlformats.org/officeDocument/2006/relationships/image" Target="../media/image50.png"/><Relationship Id="rId2" Type="http://schemas.openxmlformats.org/officeDocument/2006/relationships/image" Target="../media/image30.png"/><Relationship Id="rId1" Type="http://schemas.openxmlformats.org/officeDocument/2006/relationships/slideLayout" Target="../slideLayouts/slideLayout4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1.png"/><Relationship Id="rId7"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4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1.png"/><Relationship Id="rId7" Type="http://schemas.openxmlformats.org/officeDocument/2006/relationships/image" Target="../media/image56.png"/><Relationship Id="rId2" Type="http://schemas.openxmlformats.org/officeDocument/2006/relationships/image" Target="../media/image30.png"/><Relationship Id="rId1" Type="http://schemas.openxmlformats.org/officeDocument/2006/relationships/slideLayout" Target="../slideLayouts/slideLayout4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65.png"/><Relationship Id="rId11" Type="http://schemas.openxmlformats.org/officeDocument/2006/relationships/image" Target="../media/image70.gif"/><Relationship Id="rId5" Type="http://schemas.openxmlformats.org/officeDocument/2006/relationships/image" Target="../media/image64.png"/><Relationship Id="rId10" Type="http://schemas.openxmlformats.org/officeDocument/2006/relationships/image" Target="../media/image69.gif"/><Relationship Id="rId4" Type="http://schemas.openxmlformats.org/officeDocument/2006/relationships/image" Target="../media/image63.jpeg"/><Relationship Id="rId9" Type="http://schemas.openxmlformats.org/officeDocument/2006/relationships/image" Target="../media/image68.gif"/></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4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jpeg"/><Relationship Id="rId2" Type="http://schemas.openxmlformats.org/officeDocument/2006/relationships/notesSlide" Target="../notesSlides/notesSlide3.xml"/><Relationship Id="rId16" Type="http://schemas.openxmlformats.org/officeDocument/2006/relationships/image" Target="../media/image99.jpeg"/><Relationship Id="rId1" Type="http://schemas.openxmlformats.org/officeDocument/2006/relationships/slideLayout" Target="../slideLayouts/slideLayout45.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jpe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121.png"/><Relationship Id="rId4" Type="http://schemas.openxmlformats.org/officeDocument/2006/relationships/image" Target="../media/image120.png"/></Relationships>
</file>

<file path=ppt/slides/_rels/slide26.xml.rels><?xml version="1.0" encoding="UTF-8" standalone="yes"?>
<Relationships xmlns="http://schemas.openxmlformats.org/package/2006/relationships"><Relationship Id="rId13" Type="http://schemas.openxmlformats.org/officeDocument/2006/relationships/image" Target="../media/image133.png"/><Relationship Id="rId18" Type="http://schemas.openxmlformats.org/officeDocument/2006/relationships/image" Target="../media/image138.png"/><Relationship Id="rId26" Type="http://schemas.openxmlformats.org/officeDocument/2006/relationships/image" Target="../media/image146.png"/><Relationship Id="rId39" Type="http://schemas.openxmlformats.org/officeDocument/2006/relationships/image" Target="../media/image159.png"/><Relationship Id="rId21" Type="http://schemas.openxmlformats.org/officeDocument/2006/relationships/image" Target="../media/image141.png"/><Relationship Id="rId34" Type="http://schemas.openxmlformats.org/officeDocument/2006/relationships/image" Target="../media/image154.png"/><Relationship Id="rId42" Type="http://schemas.openxmlformats.org/officeDocument/2006/relationships/image" Target="../media/image162.png"/><Relationship Id="rId47" Type="http://schemas.openxmlformats.org/officeDocument/2006/relationships/image" Target="../media/image167.png"/><Relationship Id="rId50" Type="http://schemas.openxmlformats.org/officeDocument/2006/relationships/image" Target="../media/image170.png"/><Relationship Id="rId55" Type="http://schemas.openxmlformats.org/officeDocument/2006/relationships/image" Target="../media/image175.png"/><Relationship Id="rId63" Type="http://schemas.openxmlformats.org/officeDocument/2006/relationships/image" Target="../media/image183.png"/><Relationship Id="rId68" Type="http://schemas.openxmlformats.org/officeDocument/2006/relationships/image" Target="../media/image188.png"/><Relationship Id="rId76" Type="http://schemas.openxmlformats.org/officeDocument/2006/relationships/image" Target="../media/image196.png"/><Relationship Id="rId84" Type="http://schemas.openxmlformats.org/officeDocument/2006/relationships/image" Target="../media/image204.png"/><Relationship Id="rId7" Type="http://schemas.openxmlformats.org/officeDocument/2006/relationships/image" Target="../media/image127.png"/><Relationship Id="rId71" Type="http://schemas.openxmlformats.org/officeDocument/2006/relationships/image" Target="../media/image191.png"/><Relationship Id="rId2" Type="http://schemas.openxmlformats.org/officeDocument/2006/relationships/image" Target="../media/image122.png"/><Relationship Id="rId16" Type="http://schemas.openxmlformats.org/officeDocument/2006/relationships/image" Target="../media/image136.png"/><Relationship Id="rId29" Type="http://schemas.openxmlformats.org/officeDocument/2006/relationships/image" Target="../media/image149.png"/><Relationship Id="rId11" Type="http://schemas.openxmlformats.org/officeDocument/2006/relationships/image" Target="../media/image131.png"/><Relationship Id="rId24" Type="http://schemas.openxmlformats.org/officeDocument/2006/relationships/image" Target="../media/image144.png"/><Relationship Id="rId32" Type="http://schemas.openxmlformats.org/officeDocument/2006/relationships/image" Target="../media/image152.png"/><Relationship Id="rId37" Type="http://schemas.openxmlformats.org/officeDocument/2006/relationships/image" Target="../media/image157.png"/><Relationship Id="rId40" Type="http://schemas.openxmlformats.org/officeDocument/2006/relationships/image" Target="../media/image160.png"/><Relationship Id="rId45" Type="http://schemas.openxmlformats.org/officeDocument/2006/relationships/image" Target="../media/image165.png"/><Relationship Id="rId53" Type="http://schemas.openxmlformats.org/officeDocument/2006/relationships/image" Target="../media/image173.png"/><Relationship Id="rId58" Type="http://schemas.openxmlformats.org/officeDocument/2006/relationships/image" Target="../media/image178.png"/><Relationship Id="rId66" Type="http://schemas.openxmlformats.org/officeDocument/2006/relationships/image" Target="../media/image186.png"/><Relationship Id="rId74" Type="http://schemas.openxmlformats.org/officeDocument/2006/relationships/image" Target="../media/image194.png"/><Relationship Id="rId79" Type="http://schemas.openxmlformats.org/officeDocument/2006/relationships/image" Target="../media/image199.png"/><Relationship Id="rId5" Type="http://schemas.openxmlformats.org/officeDocument/2006/relationships/image" Target="../media/image125.png"/><Relationship Id="rId61" Type="http://schemas.openxmlformats.org/officeDocument/2006/relationships/image" Target="../media/image181.png"/><Relationship Id="rId82" Type="http://schemas.openxmlformats.org/officeDocument/2006/relationships/image" Target="../media/image202.png"/><Relationship Id="rId19" Type="http://schemas.openxmlformats.org/officeDocument/2006/relationships/image" Target="../media/image139.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142.png"/><Relationship Id="rId27" Type="http://schemas.openxmlformats.org/officeDocument/2006/relationships/image" Target="../media/image147.png"/><Relationship Id="rId30" Type="http://schemas.openxmlformats.org/officeDocument/2006/relationships/image" Target="../media/image150.png"/><Relationship Id="rId35" Type="http://schemas.openxmlformats.org/officeDocument/2006/relationships/image" Target="../media/image155.png"/><Relationship Id="rId43" Type="http://schemas.openxmlformats.org/officeDocument/2006/relationships/image" Target="../media/image163.png"/><Relationship Id="rId48" Type="http://schemas.openxmlformats.org/officeDocument/2006/relationships/image" Target="../media/image168.png"/><Relationship Id="rId56" Type="http://schemas.openxmlformats.org/officeDocument/2006/relationships/image" Target="../media/image176.png"/><Relationship Id="rId64" Type="http://schemas.openxmlformats.org/officeDocument/2006/relationships/image" Target="../media/image184.png"/><Relationship Id="rId69" Type="http://schemas.openxmlformats.org/officeDocument/2006/relationships/image" Target="../media/image189.png"/><Relationship Id="rId77" Type="http://schemas.openxmlformats.org/officeDocument/2006/relationships/image" Target="../media/image197.png"/><Relationship Id="rId8" Type="http://schemas.openxmlformats.org/officeDocument/2006/relationships/image" Target="../media/image128.png"/><Relationship Id="rId51" Type="http://schemas.openxmlformats.org/officeDocument/2006/relationships/image" Target="../media/image171.png"/><Relationship Id="rId72" Type="http://schemas.openxmlformats.org/officeDocument/2006/relationships/image" Target="../media/image192.png"/><Relationship Id="rId80" Type="http://schemas.openxmlformats.org/officeDocument/2006/relationships/image" Target="../media/image200.png"/><Relationship Id="rId85" Type="http://schemas.openxmlformats.org/officeDocument/2006/relationships/image" Target="../media/image205.png"/><Relationship Id="rId3" Type="http://schemas.openxmlformats.org/officeDocument/2006/relationships/image" Target="../media/image123.png"/><Relationship Id="rId12" Type="http://schemas.openxmlformats.org/officeDocument/2006/relationships/image" Target="../media/image132.png"/><Relationship Id="rId17" Type="http://schemas.openxmlformats.org/officeDocument/2006/relationships/image" Target="../media/image137.png"/><Relationship Id="rId25" Type="http://schemas.openxmlformats.org/officeDocument/2006/relationships/image" Target="../media/image145.png"/><Relationship Id="rId33" Type="http://schemas.openxmlformats.org/officeDocument/2006/relationships/image" Target="../media/image153.png"/><Relationship Id="rId38" Type="http://schemas.openxmlformats.org/officeDocument/2006/relationships/image" Target="../media/image158.png"/><Relationship Id="rId46" Type="http://schemas.openxmlformats.org/officeDocument/2006/relationships/image" Target="../media/image166.png"/><Relationship Id="rId59" Type="http://schemas.openxmlformats.org/officeDocument/2006/relationships/image" Target="../media/image179.png"/><Relationship Id="rId67" Type="http://schemas.openxmlformats.org/officeDocument/2006/relationships/image" Target="../media/image187.png"/><Relationship Id="rId20" Type="http://schemas.openxmlformats.org/officeDocument/2006/relationships/image" Target="../media/image140.png"/><Relationship Id="rId41" Type="http://schemas.openxmlformats.org/officeDocument/2006/relationships/image" Target="../media/image161.png"/><Relationship Id="rId54" Type="http://schemas.openxmlformats.org/officeDocument/2006/relationships/image" Target="../media/image174.png"/><Relationship Id="rId62" Type="http://schemas.openxmlformats.org/officeDocument/2006/relationships/image" Target="../media/image182.png"/><Relationship Id="rId70" Type="http://schemas.openxmlformats.org/officeDocument/2006/relationships/image" Target="../media/image190.png"/><Relationship Id="rId75" Type="http://schemas.openxmlformats.org/officeDocument/2006/relationships/image" Target="../media/image195.png"/><Relationship Id="rId83" Type="http://schemas.openxmlformats.org/officeDocument/2006/relationships/image" Target="../media/image203.png"/><Relationship Id="rId1" Type="http://schemas.openxmlformats.org/officeDocument/2006/relationships/slideLayout" Target="../slideLayouts/slideLayout57.xml"/><Relationship Id="rId6" Type="http://schemas.openxmlformats.org/officeDocument/2006/relationships/image" Target="../media/image126.png"/><Relationship Id="rId15" Type="http://schemas.openxmlformats.org/officeDocument/2006/relationships/image" Target="../media/image135.png"/><Relationship Id="rId23" Type="http://schemas.openxmlformats.org/officeDocument/2006/relationships/image" Target="../media/image143.png"/><Relationship Id="rId28" Type="http://schemas.openxmlformats.org/officeDocument/2006/relationships/image" Target="../media/image148.png"/><Relationship Id="rId36" Type="http://schemas.openxmlformats.org/officeDocument/2006/relationships/image" Target="../media/image156.png"/><Relationship Id="rId49" Type="http://schemas.openxmlformats.org/officeDocument/2006/relationships/image" Target="../media/image169.png"/><Relationship Id="rId57" Type="http://schemas.openxmlformats.org/officeDocument/2006/relationships/image" Target="../media/image177.png"/><Relationship Id="rId10" Type="http://schemas.openxmlformats.org/officeDocument/2006/relationships/image" Target="../media/image130.png"/><Relationship Id="rId31" Type="http://schemas.openxmlformats.org/officeDocument/2006/relationships/image" Target="../media/image151.png"/><Relationship Id="rId44" Type="http://schemas.openxmlformats.org/officeDocument/2006/relationships/image" Target="../media/image164.png"/><Relationship Id="rId52" Type="http://schemas.openxmlformats.org/officeDocument/2006/relationships/image" Target="../media/image172.png"/><Relationship Id="rId60" Type="http://schemas.openxmlformats.org/officeDocument/2006/relationships/image" Target="../media/image180.png"/><Relationship Id="rId65" Type="http://schemas.openxmlformats.org/officeDocument/2006/relationships/image" Target="../media/image185.png"/><Relationship Id="rId73" Type="http://schemas.openxmlformats.org/officeDocument/2006/relationships/image" Target="../media/image193.png"/><Relationship Id="rId78" Type="http://schemas.openxmlformats.org/officeDocument/2006/relationships/image" Target="../media/image198.png"/><Relationship Id="rId81" Type="http://schemas.openxmlformats.org/officeDocument/2006/relationships/image" Target="../media/image201.png"/></Relationships>
</file>

<file path=ppt/slides/_rels/slide27.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tags" Target="../tags/tag2.xml"/><Relationship Id="rId7" Type="http://schemas.openxmlformats.org/officeDocument/2006/relationships/notesSlide" Target="../notesSlides/notesSlide7.xml"/><Relationship Id="rId2" Type="http://schemas.openxmlformats.org/officeDocument/2006/relationships/tags" Target="../tags/tag1.xml"/><Relationship Id="rId1" Type="http://schemas.openxmlformats.org/officeDocument/2006/relationships/themeOverride" Target="../theme/themeOverride3.xml"/><Relationship Id="rId6" Type="http://schemas.openxmlformats.org/officeDocument/2006/relationships/slideLayout" Target="../slideLayouts/slideLayout1.xml"/><Relationship Id="rId11" Type="http://schemas.openxmlformats.org/officeDocument/2006/relationships/image" Target="../media/image209.png"/><Relationship Id="rId5" Type="http://schemas.openxmlformats.org/officeDocument/2006/relationships/tags" Target="../tags/tag4.xml"/><Relationship Id="rId10" Type="http://schemas.openxmlformats.org/officeDocument/2006/relationships/image" Target="../media/image208.png"/><Relationship Id="rId4" Type="http://schemas.openxmlformats.org/officeDocument/2006/relationships/tags" Target="../tags/tag3.xml"/><Relationship Id="rId9" Type="http://schemas.openxmlformats.org/officeDocument/2006/relationships/image" Target="../media/image207.png"/></Relationships>
</file>

<file path=ppt/slides/_rels/slide2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tags" Target="../tags/tag7.xml"/><Relationship Id="rId7" Type="http://schemas.openxmlformats.org/officeDocument/2006/relationships/image" Target="../media/image206.png"/><Relationship Id="rId12" Type="http://schemas.openxmlformats.org/officeDocument/2006/relationships/image" Target="../media/image21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8.xml"/><Relationship Id="rId11" Type="http://schemas.openxmlformats.org/officeDocument/2006/relationships/image" Target="../media/image210.png"/><Relationship Id="rId5" Type="http://schemas.openxmlformats.org/officeDocument/2006/relationships/slideLayout" Target="../slideLayouts/slideLayout1.xml"/><Relationship Id="rId10" Type="http://schemas.openxmlformats.org/officeDocument/2006/relationships/image" Target="../media/image209.png"/><Relationship Id="rId4" Type="http://schemas.openxmlformats.org/officeDocument/2006/relationships/tags" Target="../tags/tag8.xml"/><Relationship Id="rId9" Type="http://schemas.openxmlformats.org/officeDocument/2006/relationships/image" Target="../media/image208.png"/></Relationships>
</file>

<file path=ppt/slides/_rels/slide2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9.png"/></Relationships>
</file>

<file path=ppt/slides/_rels/slide3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jpeg"/><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223.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9.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notesSlide" Target="../notesSlides/notesSlide1.xml"/><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slideLayout" Target="../slideLayouts/slideLayout12.xml"/><Relationship Id="rId16" Type="http://schemas.openxmlformats.org/officeDocument/2006/relationships/image" Target="../media/image27.emf"/><Relationship Id="rId1" Type="http://schemas.openxmlformats.org/officeDocument/2006/relationships/themeOverride" Target="../theme/themeOverride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5700" b="77000" l="0" r="100000">
                        <a14:foregroundMark x1="11500" y1="69100" x2="11500" y2="69100"/>
                        <a14:foregroundMark x1="11400" y1="68700" x2="11400" y2="68700"/>
                        <a14:foregroundMark x1="17200" y1="64000" x2="17200" y2="64000"/>
                        <a14:foregroundMark x1="17300" y1="62800" x2="17300" y2="62800"/>
                        <a14:foregroundMark x1="2900" y1="59300" x2="92500" y2="63500"/>
                        <a14:foregroundMark x1="85000" y1="67600" x2="98700" y2="70100"/>
                        <a14:foregroundMark x1="1200" y1="56900" x2="98600" y2="57700"/>
                      </a14:backgroundRemoval>
                    </a14:imgEffect>
                    <a14:imgEffect>
                      <a14:sharpenSoften amount="25000"/>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53634" b="23183"/>
          <a:stretch/>
        </p:blipFill>
        <p:spPr>
          <a:xfrm>
            <a:off x="9440" y="4552950"/>
            <a:ext cx="7915360" cy="590550"/>
          </a:xfrm>
          <a:prstGeom prst="rect">
            <a:avLst/>
          </a:prstGeom>
        </p:spPr>
      </p:pic>
      <p:sp>
        <p:nvSpPr>
          <p:cNvPr id="7" name="Text Box 6"/>
          <p:cNvSpPr txBox="1">
            <a:spLocks noChangeArrowheads="1"/>
          </p:cNvSpPr>
          <p:nvPr/>
        </p:nvSpPr>
        <p:spPr bwMode="auto">
          <a:xfrm>
            <a:off x="3283438" y="2114550"/>
            <a:ext cx="5903842" cy="1261884"/>
          </a:xfrm>
          <a:prstGeom prst="rect">
            <a:avLst/>
          </a:prstGeom>
          <a:noFill/>
          <a:ln w="9525">
            <a:noFill/>
            <a:miter lim="800000"/>
            <a:headEnd/>
            <a:tailEnd/>
          </a:ln>
          <a:effectLst/>
        </p:spPr>
        <p:txBody>
          <a:bodyPr wrap="square">
            <a:spAutoFit/>
          </a:bodyPr>
          <a:lstStyle/>
          <a:p>
            <a:pPr algn="ctr" defTabSz="457200">
              <a:spcBef>
                <a:spcPts val="1200"/>
              </a:spcBef>
              <a:defRPr/>
            </a:pPr>
            <a:r>
              <a:rPr lang="zh-TW" altLang="en-US" sz="4400" dirty="0">
                <a:solidFill>
                  <a:srgbClr val="002060"/>
                </a:solidFill>
                <a:latin typeface="Calibri"/>
                <a:ea typeface="Heiti TC Light"/>
                <a:cs typeface="Calibri"/>
              </a:rPr>
              <a:t>高級顧問經理</a:t>
            </a:r>
            <a:r>
              <a:rPr lang="zh-TW" altLang="en-US" sz="4400" dirty="0" smtClean="0">
                <a:solidFill>
                  <a:srgbClr val="002060"/>
                </a:solidFill>
                <a:latin typeface="Calibri"/>
                <a:ea typeface="Heiti TC Light"/>
                <a:cs typeface="Calibri"/>
              </a:rPr>
              <a:t>級</a:t>
            </a:r>
            <a:r>
              <a:rPr lang="en-US" altLang="zh-TW" sz="4400" dirty="0">
                <a:solidFill>
                  <a:srgbClr val="002060"/>
                </a:solidFill>
                <a:latin typeface="Calibri"/>
                <a:ea typeface="Heiti TC Light"/>
                <a:cs typeface="Calibri"/>
              </a:rPr>
              <a:t/>
            </a:r>
            <a:br>
              <a:rPr lang="en-US" altLang="zh-TW" sz="4400" dirty="0">
                <a:solidFill>
                  <a:srgbClr val="002060"/>
                </a:solidFill>
                <a:latin typeface="Calibri"/>
                <a:ea typeface="Heiti TC Light"/>
                <a:cs typeface="Calibri"/>
              </a:rPr>
            </a:br>
            <a:r>
              <a:rPr lang="en-US" altLang="zh-TW" sz="3200" dirty="0" smtClean="0">
                <a:solidFill>
                  <a:srgbClr val="002060"/>
                </a:solidFill>
                <a:latin typeface="Calibri"/>
                <a:ea typeface="Heiti TC Light"/>
                <a:cs typeface="Calibri"/>
              </a:rPr>
              <a:t>Director</a:t>
            </a:r>
            <a:endParaRPr lang="en-US" sz="3200" b="1" dirty="0">
              <a:solidFill>
                <a:srgbClr val="002060"/>
              </a:solidFill>
              <a:latin typeface="Calibri"/>
              <a:ea typeface="Heiti TC Light"/>
              <a:cs typeface="Calibri"/>
            </a:endParaRPr>
          </a:p>
        </p:txBody>
      </p:sp>
      <p:sp>
        <p:nvSpPr>
          <p:cNvPr id="8" name="Text Box 6"/>
          <p:cNvSpPr txBox="1">
            <a:spLocks noChangeArrowheads="1"/>
          </p:cNvSpPr>
          <p:nvPr/>
        </p:nvSpPr>
        <p:spPr bwMode="auto">
          <a:xfrm>
            <a:off x="3487108" y="3464064"/>
            <a:ext cx="5496502" cy="741229"/>
          </a:xfrm>
          <a:prstGeom prst="rect">
            <a:avLst/>
          </a:prstGeom>
          <a:noFill/>
          <a:ln w="9525">
            <a:noFill/>
            <a:miter lim="800000"/>
            <a:headEnd/>
            <a:tailEnd/>
          </a:ln>
          <a:effectLst/>
        </p:spPr>
        <p:txBody>
          <a:bodyPr wrap="square">
            <a:spAutoFit/>
          </a:bodyPr>
          <a:lstStyle/>
          <a:p>
            <a:pPr algn="ctr" defTabSz="457200">
              <a:lnSpc>
                <a:spcPts val="1800"/>
              </a:lnSpc>
              <a:spcBef>
                <a:spcPts val="1200"/>
              </a:spcBef>
              <a:defRPr/>
            </a:pPr>
            <a:r>
              <a:rPr lang="zh-TW" altLang="en-US" sz="2800" dirty="0">
                <a:solidFill>
                  <a:srgbClr val="002060"/>
                </a:solidFill>
                <a:latin typeface="Calibri"/>
                <a:ea typeface="Heiti TC Light"/>
                <a:cs typeface="Calibri"/>
              </a:rPr>
              <a:t>四個佣金週期共賺取</a:t>
            </a:r>
            <a:r>
              <a:rPr lang="en-US" altLang="en-US" sz="2800" dirty="0" smtClean="0">
                <a:solidFill>
                  <a:srgbClr val="002060"/>
                </a:solidFill>
                <a:latin typeface="Calibri"/>
                <a:ea typeface="Heiti TC Light"/>
                <a:cs typeface="Calibri"/>
              </a:rPr>
              <a:t>HK$138,000*</a:t>
            </a:r>
            <a:endParaRPr lang="en-US" altLang="en-US" sz="2800" dirty="0">
              <a:solidFill>
                <a:srgbClr val="002060"/>
              </a:solidFill>
              <a:latin typeface="Calibri"/>
              <a:ea typeface="Heiti TC Light"/>
              <a:cs typeface="Calibri"/>
            </a:endParaRPr>
          </a:p>
          <a:p>
            <a:pPr algn="ctr" defTabSz="457200">
              <a:lnSpc>
                <a:spcPts val="1800"/>
              </a:lnSpc>
              <a:spcBef>
                <a:spcPts val="1200"/>
              </a:spcBef>
              <a:defRPr/>
            </a:pPr>
            <a:r>
              <a:rPr lang="en-US" sz="2800" b="1" dirty="0" smtClean="0">
                <a:solidFill>
                  <a:srgbClr val="002060"/>
                </a:solidFill>
                <a:latin typeface="Calibri"/>
                <a:ea typeface="Heiti TC Light"/>
                <a:cs typeface="Calibri"/>
              </a:rPr>
              <a:t>HK$138,000 </a:t>
            </a:r>
            <a:r>
              <a:rPr lang="en-US" sz="2800" b="1" dirty="0">
                <a:solidFill>
                  <a:srgbClr val="002060"/>
                </a:solidFill>
                <a:latin typeface="Calibri"/>
                <a:ea typeface="Heiti TC Light"/>
                <a:cs typeface="Calibri"/>
              </a:rPr>
              <a:t>in 4 Commission weeks</a:t>
            </a:r>
          </a:p>
        </p:txBody>
      </p:sp>
      <p:sp>
        <p:nvSpPr>
          <p:cNvPr id="9" name="TextBox 8"/>
          <p:cNvSpPr txBox="1"/>
          <p:nvPr/>
        </p:nvSpPr>
        <p:spPr>
          <a:xfrm>
            <a:off x="56075" y="4171950"/>
            <a:ext cx="7467600" cy="707886"/>
          </a:xfrm>
          <a:prstGeom prst="rect">
            <a:avLst/>
          </a:prstGeom>
          <a:noFill/>
        </p:spPr>
        <p:txBody>
          <a:bodyPr wrap="square" rtlCol="0">
            <a:spAutoFit/>
          </a:bodyPr>
          <a:lstStyle/>
          <a:p>
            <a:pPr defTabSz="457200"/>
            <a:r>
              <a:rPr lang="en-US" altLang="zh-TW" sz="800" dirty="0" smtClean="0">
                <a:solidFill>
                  <a:srgbClr val="002060"/>
                </a:solidFill>
                <a:latin typeface="Calibri"/>
                <a:ea typeface="Heiti TC Light"/>
                <a:cs typeface="Calibri"/>
              </a:rPr>
              <a:t>*</a:t>
            </a:r>
            <a:r>
              <a:rPr lang="zh-TW" altLang="en-US" sz="800" dirty="0" smtClean="0">
                <a:solidFill>
                  <a:srgbClr val="002060"/>
                </a:solidFill>
                <a:latin typeface="Calibri"/>
                <a:ea typeface="Heiti TC Light"/>
                <a:cs typeface="Calibri"/>
              </a:rPr>
              <a:t>本簡</a:t>
            </a:r>
            <a:r>
              <a:rPr lang="zh-TW" altLang="en-US" sz="800" dirty="0">
                <a:solidFill>
                  <a:srgbClr val="002060"/>
                </a:solidFill>
                <a:latin typeface="Calibri"/>
                <a:ea typeface="Heiti TC Light"/>
                <a:cs typeface="Calibri"/>
              </a:rPr>
              <a:t>報中提到的收入等級純屬舉例說明，無意代表美安香</a:t>
            </a:r>
            <a:r>
              <a:rPr lang="zh-TW" altLang="en-US" sz="800" dirty="0" smtClean="0">
                <a:solidFill>
                  <a:srgbClr val="002060"/>
                </a:solidFill>
                <a:latin typeface="Calibri"/>
                <a:ea typeface="Heiti TC Light"/>
                <a:cs typeface="Calibri"/>
              </a:rPr>
              <a:t>港超連鎖™店主的</a:t>
            </a:r>
            <a:r>
              <a:rPr lang="zh-TW" altLang="en-US" sz="800" dirty="0">
                <a:solidFill>
                  <a:srgbClr val="002060"/>
                </a:solidFill>
                <a:latin typeface="Calibri"/>
                <a:ea typeface="Heiti TC Light"/>
                <a:cs typeface="Calibri"/>
              </a:rPr>
              <a:t>一般收入，也無意表示任何超連</a:t>
            </a:r>
            <a:r>
              <a:rPr lang="zh-TW" altLang="en-US" sz="800" dirty="0" smtClean="0">
                <a:solidFill>
                  <a:srgbClr val="002060"/>
                </a:solidFill>
                <a:latin typeface="Calibri"/>
                <a:ea typeface="Heiti TC Light"/>
                <a:cs typeface="Calibri"/>
              </a:rPr>
              <a:t>鎖™店</a:t>
            </a:r>
            <a:r>
              <a:rPr lang="zh-TW" altLang="en-US" sz="800" dirty="0">
                <a:solidFill>
                  <a:srgbClr val="002060"/>
                </a:solidFill>
                <a:latin typeface="Calibri"/>
                <a:ea typeface="Heiti TC Light"/>
                <a:cs typeface="Calibri"/>
              </a:rPr>
              <a:t>主皆可賺取同等收入。美安香港超連</a:t>
            </a:r>
            <a:r>
              <a:rPr lang="zh-TW" altLang="en-US" sz="800" dirty="0" smtClean="0">
                <a:solidFill>
                  <a:srgbClr val="002060"/>
                </a:solidFill>
                <a:latin typeface="Calibri"/>
                <a:ea typeface="Heiti TC Light"/>
                <a:cs typeface="Calibri"/>
              </a:rPr>
              <a:t>鎖™店</a:t>
            </a:r>
            <a:r>
              <a:rPr lang="zh-TW" altLang="en-US" sz="800" dirty="0">
                <a:solidFill>
                  <a:srgbClr val="002060"/>
                </a:solidFill>
                <a:latin typeface="Calibri"/>
                <a:ea typeface="Heiti TC Light"/>
                <a:cs typeface="Calibri"/>
              </a:rPr>
              <a:t>主的成功與否，取決於其在發展事業時的努力、才能與投入程度。</a:t>
            </a:r>
            <a:r>
              <a:rPr lang="en-US" sz="800" b="1" dirty="0">
                <a:solidFill>
                  <a:srgbClr val="002060"/>
                </a:solidFill>
                <a:latin typeface="Calibri"/>
                <a:ea typeface="Heiti TC Light"/>
                <a:cs typeface="Calibri"/>
              </a:rPr>
              <a:t>The income levels mentioned in the following presentation are for illustration purposes only. They are not intended to represent the income of a typical Market Hong Kong </a:t>
            </a:r>
            <a:r>
              <a:rPr lang="en-US" altLang="zh-TW" sz="800" b="1" dirty="0" err="1" smtClean="0">
                <a:solidFill>
                  <a:srgbClr val="002060"/>
                </a:solidFill>
                <a:latin typeface="Calibri"/>
                <a:ea typeface="Heiti TC Light"/>
                <a:cs typeface="Calibri"/>
              </a:rPr>
              <a:t>UnFranchise</a:t>
            </a:r>
            <a:r>
              <a:rPr lang="en-US" altLang="zh-TW" sz="800" b="1" dirty="0" smtClean="0">
                <a:solidFill>
                  <a:srgbClr val="002060"/>
                </a:solidFill>
                <a:latin typeface="Calibri"/>
                <a:ea typeface="Heiti TC Light"/>
                <a:cs typeface="Calibri"/>
              </a:rPr>
              <a:t> ™Owner</a:t>
            </a:r>
            <a:r>
              <a:rPr lang="en-US" sz="800" b="1" dirty="0" smtClean="0">
                <a:solidFill>
                  <a:srgbClr val="002060"/>
                </a:solidFill>
                <a:latin typeface="Calibri"/>
                <a:ea typeface="Heiti TC Light"/>
                <a:cs typeface="Calibri"/>
              </a:rPr>
              <a:t>, </a:t>
            </a:r>
            <a:r>
              <a:rPr lang="en-US" sz="800" b="1" dirty="0">
                <a:solidFill>
                  <a:srgbClr val="002060"/>
                </a:solidFill>
                <a:latin typeface="Calibri"/>
                <a:ea typeface="Heiti TC Light"/>
                <a:cs typeface="Calibri"/>
              </a:rPr>
              <a:t>nor </a:t>
            </a:r>
            <a:r>
              <a:rPr lang="en-US" sz="800" b="1" dirty="0" smtClean="0">
                <a:solidFill>
                  <a:srgbClr val="002060"/>
                </a:solidFill>
                <a:latin typeface="Calibri"/>
                <a:ea typeface="Heiti TC Light"/>
                <a:cs typeface="Calibri"/>
              </a:rPr>
              <a:t>are </a:t>
            </a:r>
            <a:r>
              <a:rPr lang="en-US" sz="800" b="1" dirty="0">
                <a:solidFill>
                  <a:srgbClr val="002060"/>
                </a:solidFill>
                <a:latin typeface="Calibri"/>
                <a:ea typeface="Heiti TC Light"/>
                <a:cs typeface="Calibri"/>
              </a:rPr>
              <a:t>they intended to represent that any given Independent </a:t>
            </a:r>
            <a:r>
              <a:rPr lang="en-US" altLang="zh-TW" sz="800" b="1" dirty="0" err="1" smtClean="0">
                <a:solidFill>
                  <a:srgbClr val="002060"/>
                </a:solidFill>
                <a:latin typeface="Calibri"/>
                <a:ea typeface="Heiti TC Light"/>
                <a:cs typeface="Calibri"/>
              </a:rPr>
              <a:t>UnFranchise</a:t>
            </a:r>
            <a:r>
              <a:rPr lang="en-US" altLang="zh-TW" sz="800" b="1" dirty="0">
                <a:solidFill>
                  <a:srgbClr val="002060"/>
                </a:solidFill>
                <a:latin typeface="Calibri"/>
                <a:ea typeface="Heiti TC Light"/>
                <a:cs typeface="Calibri"/>
              </a:rPr>
              <a:t> ™</a:t>
            </a:r>
            <a:r>
              <a:rPr lang="en-US" altLang="zh-TW" sz="800" b="1" dirty="0" smtClean="0">
                <a:solidFill>
                  <a:srgbClr val="002060"/>
                </a:solidFill>
                <a:latin typeface="Calibri"/>
                <a:ea typeface="Heiti TC Light"/>
                <a:cs typeface="Calibri"/>
              </a:rPr>
              <a:t> </a:t>
            </a:r>
            <a:r>
              <a:rPr lang="en-US" altLang="zh-TW" sz="800" b="1" dirty="0">
                <a:solidFill>
                  <a:srgbClr val="002060"/>
                </a:solidFill>
                <a:latin typeface="Calibri"/>
                <a:ea typeface="Heiti TC Light"/>
                <a:cs typeface="Calibri"/>
              </a:rPr>
              <a:t>Owner</a:t>
            </a:r>
            <a:r>
              <a:rPr lang="en-US" sz="800" b="1" dirty="0" smtClean="0">
                <a:solidFill>
                  <a:srgbClr val="002060"/>
                </a:solidFill>
                <a:latin typeface="Calibri"/>
                <a:ea typeface="Heiti TC Light"/>
                <a:cs typeface="Calibri"/>
              </a:rPr>
              <a:t> </a:t>
            </a:r>
            <a:r>
              <a:rPr lang="en-US" sz="800" b="1" dirty="0">
                <a:solidFill>
                  <a:srgbClr val="002060"/>
                </a:solidFill>
                <a:latin typeface="Calibri"/>
                <a:ea typeface="Heiti TC Light"/>
                <a:cs typeface="Calibri"/>
              </a:rPr>
              <a:t>will earn income in that amount. The success of any Market Hong Kong Independent </a:t>
            </a:r>
            <a:r>
              <a:rPr lang="en-US" altLang="zh-TW" sz="800" b="1" dirty="0" err="1" smtClean="0">
                <a:solidFill>
                  <a:srgbClr val="002060"/>
                </a:solidFill>
                <a:latin typeface="Calibri"/>
                <a:ea typeface="Heiti TC Light"/>
                <a:cs typeface="Calibri"/>
              </a:rPr>
              <a:t>UnFranchise</a:t>
            </a:r>
            <a:r>
              <a:rPr lang="en-US" altLang="zh-TW" sz="800" b="1" dirty="0">
                <a:solidFill>
                  <a:srgbClr val="002060"/>
                </a:solidFill>
                <a:latin typeface="Calibri"/>
                <a:ea typeface="Heiti TC Light"/>
                <a:cs typeface="Calibri"/>
              </a:rPr>
              <a:t> ™</a:t>
            </a:r>
            <a:r>
              <a:rPr lang="en-US" altLang="zh-TW" sz="800" b="1" dirty="0" smtClean="0">
                <a:solidFill>
                  <a:srgbClr val="002060"/>
                </a:solidFill>
                <a:latin typeface="Calibri"/>
                <a:ea typeface="Heiti TC Light"/>
                <a:cs typeface="Calibri"/>
              </a:rPr>
              <a:t> </a:t>
            </a:r>
            <a:r>
              <a:rPr lang="en-US" altLang="zh-TW" sz="800" b="1" dirty="0">
                <a:solidFill>
                  <a:srgbClr val="002060"/>
                </a:solidFill>
                <a:latin typeface="Calibri"/>
                <a:ea typeface="Heiti TC Light"/>
                <a:cs typeface="Calibri"/>
              </a:rPr>
              <a:t>Owner</a:t>
            </a:r>
            <a:r>
              <a:rPr lang="en-US" sz="800" b="1" dirty="0" smtClean="0">
                <a:solidFill>
                  <a:srgbClr val="002060"/>
                </a:solidFill>
                <a:latin typeface="Calibri"/>
                <a:ea typeface="Heiti TC Light"/>
                <a:cs typeface="Calibri"/>
              </a:rPr>
              <a:t> </a:t>
            </a:r>
            <a:r>
              <a:rPr lang="en-US" sz="800" b="1" dirty="0">
                <a:solidFill>
                  <a:srgbClr val="002060"/>
                </a:solidFill>
                <a:latin typeface="Calibri"/>
                <a:ea typeface="Heiti TC Light"/>
                <a:cs typeface="Calibri"/>
              </a:rPr>
              <a:t>will depend upon the amount of hard work, talent, and dedication which he or she devotes to building his or her Market Hong Kong Business.</a:t>
            </a:r>
            <a:endParaRPr lang="en-US" sz="800" dirty="0">
              <a:solidFill>
                <a:srgbClr val="002060"/>
              </a:solidFill>
              <a:latin typeface="Calibri"/>
              <a:ea typeface="Heiti TC Light"/>
              <a:cs typeface="Calibri"/>
            </a:endParaRPr>
          </a:p>
        </p:txBody>
      </p:sp>
      <p:sp>
        <p:nvSpPr>
          <p:cNvPr id="11" name="Title 1"/>
          <p:cNvSpPr>
            <a:spLocks noGrp="1"/>
          </p:cNvSpPr>
          <p:nvPr>
            <p:ph type="title"/>
          </p:nvPr>
        </p:nvSpPr>
        <p:spPr>
          <a:xfrm>
            <a:off x="2699792" y="0"/>
            <a:ext cx="3744416" cy="857250"/>
          </a:xfrm>
        </p:spPr>
        <p:txBody>
          <a:bodyPr>
            <a:normAutofit/>
          </a:bodyPr>
          <a:lstStyle/>
          <a:p>
            <a:r>
              <a:rPr lang="zh-TW" altLang="en-US" sz="3600" b="1" dirty="0">
                <a:solidFill>
                  <a:srgbClr val="0099CC"/>
                </a:solidFill>
                <a:latin typeface="Calibri"/>
                <a:ea typeface="Heiti TC Light"/>
                <a:cs typeface="Calibri"/>
              </a:rPr>
              <a:t>達至成功的抉擇</a:t>
            </a:r>
          </a:p>
        </p:txBody>
      </p:sp>
      <p:sp>
        <p:nvSpPr>
          <p:cNvPr id="12" name="Text Box 6"/>
          <p:cNvSpPr txBox="1">
            <a:spLocks noChangeArrowheads="1"/>
          </p:cNvSpPr>
          <p:nvPr/>
        </p:nvSpPr>
        <p:spPr bwMode="auto">
          <a:xfrm>
            <a:off x="3048001" y="1287987"/>
            <a:ext cx="6374719" cy="830997"/>
          </a:xfrm>
          <a:prstGeom prst="rect">
            <a:avLst/>
          </a:prstGeom>
          <a:noFill/>
          <a:ln w="9525">
            <a:noFill/>
            <a:miter lim="800000"/>
            <a:headEnd/>
            <a:tailEnd/>
          </a:ln>
          <a:effectLst/>
        </p:spPr>
        <p:txBody>
          <a:bodyPr wrap="square">
            <a:spAutoFit/>
          </a:bodyPr>
          <a:lstStyle/>
          <a:p>
            <a:pPr algn="ctr" defTabSz="457200">
              <a:spcBef>
                <a:spcPct val="50000"/>
              </a:spcBef>
              <a:defRPr/>
            </a:pPr>
            <a:r>
              <a:rPr lang="en-US" sz="4800" b="1" dirty="0" smtClean="0">
                <a:solidFill>
                  <a:srgbClr val="33CCFF"/>
                </a:solidFill>
                <a:latin typeface="Calibri"/>
                <a:ea typeface="Heiti TC Light"/>
                <a:cs typeface="Calibri"/>
              </a:rPr>
              <a:t>YK Tam</a:t>
            </a:r>
            <a:endParaRPr lang="en-US" sz="4800" b="1" dirty="0">
              <a:solidFill>
                <a:srgbClr val="33CCFF"/>
              </a:solidFill>
              <a:latin typeface="Calibri"/>
              <a:ea typeface="Heiti TC Light"/>
              <a:cs typeface="Calibri"/>
            </a:endParaRPr>
          </a:p>
        </p:txBody>
      </p:sp>
      <p:pic>
        <p:nvPicPr>
          <p:cNvPr id="1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2" t="24756" r="12712" b="22527"/>
          <a:stretch/>
        </p:blipFill>
        <p:spPr bwMode="auto">
          <a:xfrm>
            <a:off x="7926502" y="4095751"/>
            <a:ext cx="1074180" cy="10875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83438" y="597502"/>
            <a:ext cx="2744900" cy="430887"/>
          </a:xfrm>
          <a:prstGeom prst="rect">
            <a:avLst/>
          </a:prstGeom>
        </p:spPr>
        <p:txBody>
          <a:bodyPr wrap="none">
            <a:spAutoFit/>
          </a:bodyPr>
          <a:lstStyle/>
          <a:p>
            <a:pPr defTabSz="457200"/>
            <a:r>
              <a:rPr lang="en-US" sz="2200" b="1" dirty="0">
                <a:solidFill>
                  <a:srgbClr val="0099CC"/>
                </a:solidFill>
                <a:latin typeface="Calibri"/>
                <a:ea typeface="Heiti TC Light"/>
                <a:cs typeface="Calibri"/>
              </a:rPr>
              <a:t>A Decision to Succeed</a:t>
            </a:r>
          </a:p>
        </p:txBody>
      </p:sp>
      <p:pic>
        <p:nvPicPr>
          <p:cNvPr id="14" name="圖片 4" descr="IMG_0689.jpg"/>
          <p:cNvPicPr>
            <a:picLocks noChangeAspect="1"/>
          </p:cNvPicPr>
          <p:nvPr/>
        </p:nvPicPr>
        <p:blipFill rotWithShape="1">
          <a:blip r:embed="rId5" cstate="print">
            <a:extLst>
              <a:ext uri="{28A0092B-C50C-407E-A947-70E740481C1C}">
                <a14:useLocalDpi xmlns:a14="http://schemas.microsoft.com/office/drawing/2010/main" val="0"/>
              </a:ext>
            </a:extLst>
          </a:blip>
          <a:srcRect l="7068" t="3635" r="7068" b="6696"/>
          <a:stretch/>
        </p:blipFill>
        <p:spPr bwMode="auto">
          <a:xfrm>
            <a:off x="838201" y="913973"/>
            <a:ext cx="2209800" cy="3286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219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11" y="0"/>
            <a:ext cx="4447615" cy="51435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rtlCol="0" anchor="ctr"/>
          <a:lstStyle/>
          <a:p>
            <a:pPr algn="ctr" defTabSz="685103"/>
            <a:endParaRPr lang="en-US" sz="1400" dirty="0">
              <a:solidFill>
                <a:prstClr val="white"/>
              </a:solidFill>
              <a:latin typeface="Calibri"/>
              <a:ea typeface="Heiti TC Light"/>
              <a:cs typeface="Calibri"/>
            </a:endParaRPr>
          </a:p>
        </p:txBody>
      </p:sp>
      <p:sp>
        <p:nvSpPr>
          <p:cNvPr id="6" name="Rectangle 1"/>
          <p:cNvSpPr/>
          <p:nvPr/>
        </p:nvSpPr>
        <p:spPr>
          <a:xfrm>
            <a:off x="45" y="422033"/>
            <a:ext cx="4447615" cy="4721469"/>
          </a:xfrm>
          <a:prstGeom prst="rect">
            <a:avLst/>
          </a:prstGeom>
          <a:gradFill flip="none" rotWithShape="1">
            <a:gsLst>
              <a:gs pos="0">
                <a:schemeClr val="tx1"/>
              </a:gs>
              <a:gs pos="57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rtlCol="0" anchor="ctr"/>
          <a:lstStyle/>
          <a:p>
            <a:pPr algn="ctr" defTabSz="685103"/>
            <a:endParaRPr lang="en-US" sz="1400" dirty="0">
              <a:solidFill>
                <a:prstClr val="white"/>
              </a:solidFill>
              <a:latin typeface="Calibri"/>
              <a:ea typeface="Heiti TC Light"/>
              <a:cs typeface="Calibri"/>
            </a:endParaRPr>
          </a:p>
        </p:txBody>
      </p:sp>
      <p:pic>
        <p:nvPicPr>
          <p:cNvPr id="3" name="Content Placeholder 3" descr="Unknown.jpeg"/>
          <p:cNvPicPr>
            <a:picLocks noChangeAspect="1"/>
          </p:cNvPicPr>
          <p:nvPr/>
        </p:nvPicPr>
        <p:blipFill rotWithShape="1">
          <a:blip r:embed="rId3" cstate="screen">
            <a:extLst>
              <a:ext uri="{28A0092B-C50C-407E-A947-70E740481C1C}">
                <a14:useLocalDpi xmlns:a14="http://schemas.microsoft.com/office/drawing/2010/main"/>
              </a:ext>
            </a:extLst>
          </a:blip>
          <a:srcRect r="-58"/>
          <a:stretch/>
        </p:blipFill>
        <p:spPr>
          <a:xfrm>
            <a:off x="4447532" y="748876"/>
            <a:ext cx="4696471" cy="3531024"/>
          </a:xfrm>
          <a:prstGeom prst="rect">
            <a:avLst/>
          </a:prstGeom>
        </p:spPr>
      </p:pic>
      <p:sp>
        <p:nvSpPr>
          <p:cNvPr id="5" name="Rectangle 4"/>
          <p:cNvSpPr/>
          <p:nvPr/>
        </p:nvSpPr>
        <p:spPr>
          <a:xfrm>
            <a:off x="280105" y="3204836"/>
            <a:ext cx="3887495" cy="1694051"/>
          </a:xfrm>
          <a:prstGeom prst="rect">
            <a:avLst/>
          </a:prstGeom>
        </p:spPr>
        <p:txBody>
          <a:bodyPr wrap="square" lIns="68519" tIns="34289" rIns="68519" bIns="34289">
            <a:spAutoFit/>
          </a:bodyPr>
          <a:lstStyle/>
          <a:p>
            <a:pPr algn="ctr" defTabSz="685103">
              <a:lnSpc>
                <a:spcPct val="150000"/>
              </a:lnSpc>
            </a:pPr>
            <a:r>
              <a:rPr lang="zh-TW" altLang="en-US" sz="3600" dirty="0">
                <a:ln>
                  <a:solidFill>
                    <a:srgbClr val="00A9FC"/>
                  </a:solidFill>
                </a:ln>
                <a:solidFill>
                  <a:srgbClr val="00A9FC"/>
                </a:solidFill>
                <a:latin typeface="Calibri"/>
                <a:ea typeface="Heiti TC Light"/>
                <a:cs typeface="Calibri"/>
              </a:rPr>
              <a:t>聚眾人之力量</a:t>
            </a:r>
            <a:endParaRPr lang="en-US" sz="3600" dirty="0" smtClean="0">
              <a:ln>
                <a:solidFill>
                  <a:srgbClr val="00A9FC"/>
                </a:solidFill>
              </a:ln>
              <a:solidFill>
                <a:srgbClr val="00A9FC"/>
              </a:solidFill>
              <a:latin typeface="Calibri"/>
              <a:ea typeface="Heiti TC Light"/>
              <a:cs typeface="Calibri"/>
            </a:endParaRPr>
          </a:p>
          <a:p>
            <a:pPr algn="ctr" defTabSz="685103">
              <a:lnSpc>
                <a:spcPct val="150000"/>
              </a:lnSpc>
            </a:pPr>
            <a:r>
              <a:rPr lang="en-US" sz="2400" dirty="0">
                <a:ln>
                  <a:solidFill>
                    <a:srgbClr val="00A9FC"/>
                  </a:solidFill>
                </a:ln>
                <a:solidFill>
                  <a:srgbClr val="00A9FC"/>
                </a:solidFill>
                <a:latin typeface="Calibri"/>
                <a:ea typeface="Heiti TC Light"/>
                <a:cs typeface="Calibri"/>
              </a:rPr>
              <a:t>Gathering people's power.</a:t>
            </a:r>
            <a:r>
              <a:rPr lang="en-US" sz="1500" dirty="0">
                <a:ln>
                  <a:solidFill>
                    <a:srgbClr val="00A9FC"/>
                  </a:solidFill>
                </a:ln>
                <a:solidFill>
                  <a:srgbClr val="00A9FC"/>
                </a:solidFill>
                <a:latin typeface="Calibri"/>
                <a:ea typeface="Heiti TC Light"/>
                <a:cs typeface="Calibri"/>
              </a:rPr>
              <a:t/>
            </a:r>
            <a:br>
              <a:rPr lang="en-US" sz="1500" dirty="0">
                <a:ln>
                  <a:solidFill>
                    <a:srgbClr val="00A9FC"/>
                  </a:solidFill>
                </a:ln>
                <a:solidFill>
                  <a:srgbClr val="00A9FC"/>
                </a:solidFill>
                <a:latin typeface="Calibri"/>
                <a:ea typeface="Heiti TC Light"/>
                <a:cs typeface="Calibri"/>
              </a:rPr>
            </a:br>
            <a:endParaRPr lang="en-US" sz="1100" dirty="0">
              <a:ln w="3175">
                <a:solidFill>
                  <a:prstClr val="white"/>
                </a:solidFill>
              </a:ln>
              <a:solidFill>
                <a:prstClr val="white"/>
              </a:solidFill>
              <a:latin typeface="Calibri"/>
              <a:ea typeface="Heiti TC Light"/>
              <a:cs typeface="Calibri"/>
            </a:endParaRPr>
          </a:p>
        </p:txBody>
      </p:sp>
    </p:spTree>
    <p:extLst>
      <p:ext uri="{BB962C8B-B14F-4D97-AF65-F5344CB8AC3E}">
        <p14:creationId xmlns:p14="http://schemas.microsoft.com/office/powerpoint/2010/main" val="12228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9208" y="998886"/>
            <a:ext cx="1090791" cy="21315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85" y="654073"/>
            <a:ext cx="2696341" cy="340718"/>
          </a:xfrm>
          <a:prstGeom prst="rect">
            <a:avLst/>
          </a:prstGeom>
        </p:spPr>
      </p:pic>
      <p:pic>
        <p:nvPicPr>
          <p:cNvPr id="13" name="Picture 12"/>
          <p:cNvPicPr>
            <a:picLocks noChangeAspect="1"/>
          </p:cNvPicPr>
          <p:nvPr/>
        </p:nvPicPr>
        <p:blipFill>
          <a:blip r:embed="rId4"/>
          <a:stretch>
            <a:fillRect/>
          </a:stretch>
        </p:blipFill>
        <p:spPr>
          <a:xfrm>
            <a:off x="1308526" y="1528136"/>
            <a:ext cx="350264" cy="326913"/>
          </a:xfrm>
          <a:prstGeom prst="rect">
            <a:avLst/>
          </a:prstGeom>
        </p:spPr>
      </p:pic>
      <p:pic>
        <p:nvPicPr>
          <p:cNvPr id="14" name="Picture 13"/>
          <p:cNvPicPr>
            <a:picLocks noChangeAspect="1"/>
          </p:cNvPicPr>
          <p:nvPr/>
        </p:nvPicPr>
        <p:blipFill>
          <a:blip r:embed="rId5"/>
          <a:stretch>
            <a:fillRect/>
          </a:stretch>
        </p:blipFill>
        <p:spPr>
          <a:xfrm>
            <a:off x="2905444" y="1521226"/>
            <a:ext cx="396965" cy="344426"/>
          </a:xfrm>
          <a:prstGeom prst="rect">
            <a:avLst/>
          </a:prstGeom>
        </p:spPr>
      </p:pic>
      <p:sp>
        <p:nvSpPr>
          <p:cNvPr id="15" name="TextBox 14"/>
          <p:cNvSpPr txBox="1"/>
          <p:nvPr/>
        </p:nvSpPr>
        <p:spPr>
          <a:xfrm>
            <a:off x="1651267" y="145394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16" name="TextBox 15"/>
          <p:cNvSpPr txBox="1"/>
          <p:nvPr/>
        </p:nvSpPr>
        <p:spPr>
          <a:xfrm>
            <a:off x="1651267" y="159371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$0.15</a:t>
            </a:r>
          </a:p>
        </p:txBody>
      </p:sp>
      <p:sp>
        <p:nvSpPr>
          <p:cNvPr id="17" name="TextBox 16"/>
          <p:cNvSpPr txBox="1"/>
          <p:nvPr/>
        </p:nvSpPr>
        <p:spPr>
          <a:xfrm>
            <a:off x="3268302" y="145394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18" name="TextBox 17"/>
          <p:cNvSpPr txBox="1"/>
          <p:nvPr/>
        </p:nvSpPr>
        <p:spPr>
          <a:xfrm>
            <a:off x="3268302" y="1593711"/>
            <a:ext cx="459388"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.30</a:t>
            </a:r>
          </a:p>
        </p:txBody>
      </p:sp>
      <p:grpSp>
        <p:nvGrpSpPr>
          <p:cNvPr id="2" name="Group 1"/>
          <p:cNvGrpSpPr/>
          <p:nvPr/>
        </p:nvGrpSpPr>
        <p:grpSpPr>
          <a:xfrm>
            <a:off x="3937043" y="1370427"/>
            <a:ext cx="1748774" cy="785754"/>
            <a:chOff x="4336661" y="760631"/>
            <a:chExt cx="2331698" cy="1047672"/>
          </a:xfrm>
        </p:grpSpPr>
        <p:grpSp>
          <p:nvGrpSpPr>
            <p:cNvPr id="19" name="Group 18"/>
            <p:cNvGrpSpPr/>
            <p:nvPr/>
          </p:nvGrpSpPr>
          <p:grpSpPr>
            <a:xfrm>
              <a:off x="4336661" y="760631"/>
              <a:ext cx="2331698" cy="791915"/>
              <a:chOff x="557779" y="1615331"/>
              <a:chExt cx="2331698" cy="791915"/>
            </a:xfrm>
          </p:grpSpPr>
          <p:sp>
            <p:nvSpPr>
              <p:cNvPr id="20" name="TextBox 19"/>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21" name="TextBox 20"/>
              <p:cNvSpPr txBox="1"/>
              <p:nvPr/>
            </p:nvSpPr>
            <p:spPr>
              <a:xfrm>
                <a:off x="1362990" y="1668583"/>
                <a:ext cx="1526487" cy="738663"/>
              </a:xfrm>
              <a:prstGeom prst="rect">
                <a:avLst/>
              </a:prstGeom>
              <a:noFill/>
            </p:spPr>
            <p:txBody>
              <a:bodyPr wrap="none" rtlCol="0">
                <a:spAutoFit/>
              </a:bodyPr>
              <a:lstStyle/>
              <a:p>
                <a:pPr defTabSz="457200"/>
                <a:r>
                  <a:rPr lang="en-US" sz="3000" b="1" dirty="0">
                    <a:solidFill>
                      <a:srgbClr val="FDC00F"/>
                    </a:solidFill>
                    <a:latin typeface="Arial"/>
                  </a:rPr>
                  <a:t>$7.49</a:t>
                </a:r>
              </a:p>
            </p:txBody>
          </p:sp>
        </p:grpSp>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2" name="TextBox 31"/>
          <p:cNvSpPr txBox="1"/>
          <p:nvPr/>
        </p:nvSpPr>
        <p:spPr>
          <a:xfrm>
            <a:off x="7277053" y="1506116"/>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$15.40</a:t>
            </a:r>
          </a:p>
        </p:txBody>
      </p:sp>
      <p:pic>
        <p:nvPicPr>
          <p:cNvPr id="24" name="Picture 23"/>
          <p:cNvPicPr>
            <a:picLocks noChangeAspect="1"/>
          </p:cNvPicPr>
          <p:nvPr/>
        </p:nvPicPr>
        <p:blipFill>
          <a:blip r:embed="rId4"/>
          <a:stretch>
            <a:fillRect/>
          </a:stretch>
        </p:blipFill>
        <p:spPr>
          <a:xfrm>
            <a:off x="1308526" y="2695096"/>
            <a:ext cx="350264" cy="326913"/>
          </a:xfrm>
          <a:prstGeom prst="rect">
            <a:avLst/>
          </a:prstGeom>
        </p:spPr>
      </p:pic>
      <p:pic>
        <p:nvPicPr>
          <p:cNvPr id="25" name="Picture 24"/>
          <p:cNvPicPr>
            <a:picLocks noChangeAspect="1"/>
          </p:cNvPicPr>
          <p:nvPr/>
        </p:nvPicPr>
        <p:blipFill>
          <a:blip r:embed="rId5"/>
          <a:stretch>
            <a:fillRect/>
          </a:stretch>
        </p:blipFill>
        <p:spPr>
          <a:xfrm>
            <a:off x="2905444" y="2688185"/>
            <a:ext cx="396965" cy="344426"/>
          </a:xfrm>
          <a:prstGeom prst="rect">
            <a:avLst/>
          </a:prstGeom>
        </p:spPr>
      </p:pic>
      <p:sp>
        <p:nvSpPr>
          <p:cNvPr id="27" name="TextBox 26"/>
          <p:cNvSpPr txBox="1"/>
          <p:nvPr/>
        </p:nvSpPr>
        <p:spPr>
          <a:xfrm>
            <a:off x="1651267" y="262090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28" name="TextBox 27"/>
          <p:cNvSpPr txBox="1"/>
          <p:nvPr/>
        </p:nvSpPr>
        <p:spPr>
          <a:xfrm>
            <a:off x="1651267" y="276067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$0.00</a:t>
            </a:r>
          </a:p>
        </p:txBody>
      </p:sp>
      <p:sp>
        <p:nvSpPr>
          <p:cNvPr id="31" name="TextBox 30"/>
          <p:cNvSpPr txBox="1"/>
          <p:nvPr/>
        </p:nvSpPr>
        <p:spPr>
          <a:xfrm>
            <a:off x="3268302" y="262090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33" name="TextBox 32"/>
          <p:cNvSpPr txBox="1"/>
          <p:nvPr/>
        </p:nvSpPr>
        <p:spPr>
          <a:xfrm>
            <a:off x="3268302" y="276067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0.10</a:t>
            </a:r>
          </a:p>
        </p:txBody>
      </p:sp>
      <p:grpSp>
        <p:nvGrpSpPr>
          <p:cNvPr id="34" name="Group 33"/>
          <p:cNvGrpSpPr/>
          <p:nvPr/>
        </p:nvGrpSpPr>
        <p:grpSpPr>
          <a:xfrm>
            <a:off x="3937043" y="2537387"/>
            <a:ext cx="1748774" cy="785754"/>
            <a:chOff x="4336661" y="760631"/>
            <a:chExt cx="2331698" cy="1047672"/>
          </a:xfrm>
        </p:grpSpPr>
        <p:grpSp>
          <p:nvGrpSpPr>
            <p:cNvPr id="35" name="Group 34"/>
            <p:cNvGrpSpPr/>
            <p:nvPr/>
          </p:nvGrpSpPr>
          <p:grpSpPr>
            <a:xfrm>
              <a:off x="4336661" y="760631"/>
              <a:ext cx="2331698" cy="791915"/>
              <a:chOff x="557779" y="1615331"/>
              <a:chExt cx="2331698" cy="791915"/>
            </a:xfrm>
          </p:grpSpPr>
          <p:sp>
            <p:nvSpPr>
              <p:cNvPr id="37" name="TextBox 36"/>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38" name="TextBox 37"/>
              <p:cNvSpPr txBox="1"/>
              <p:nvPr/>
            </p:nvSpPr>
            <p:spPr>
              <a:xfrm>
                <a:off x="1362990" y="1668583"/>
                <a:ext cx="1526487" cy="738663"/>
              </a:xfrm>
              <a:prstGeom prst="rect">
                <a:avLst/>
              </a:prstGeom>
              <a:noFill/>
            </p:spPr>
            <p:txBody>
              <a:bodyPr wrap="none" rtlCol="0">
                <a:spAutoFit/>
              </a:bodyPr>
              <a:lstStyle/>
              <a:p>
                <a:pPr defTabSz="457200"/>
                <a:r>
                  <a:rPr lang="en-US" sz="3000" b="1" dirty="0">
                    <a:solidFill>
                      <a:srgbClr val="FDC00F"/>
                    </a:solidFill>
                    <a:latin typeface="Arial"/>
                  </a:rPr>
                  <a:t>$3.50</a:t>
                </a:r>
              </a:p>
            </p:txBody>
          </p:sp>
        </p:grpSp>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9" name="TextBox 38"/>
          <p:cNvSpPr txBox="1"/>
          <p:nvPr/>
        </p:nvSpPr>
        <p:spPr>
          <a:xfrm>
            <a:off x="6554236" y="2632546"/>
            <a:ext cx="1595009"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$3.50</a:t>
            </a:r>
          </a:p>
        </p:txBody>
      </p:sp>
      <p:pic>
        <p:nvPicPr>
          <p:cNvPr id="41" name="Picture 40"/>
          <p:cNvPicPr>
            <a:picLocks noChangeAspect="1"/>
          </p:cNvPicPr>
          <p:nvPr/>
        </p:nvPicPr>
        <p:blipFill>
          <a:blip r:embed="rId4"/>
          <a:stretch>
            <a:fillRect/>
          </a:stretch>
        </p:blipFill>
        <p:spPr>
          <a:xfrm>
            <a:off x="1308526" y="3780946"/>
            <a:ext cx="350264" cy="326913"/>
          </a:xfrm>
          <a:prstGeom prst="rect">
            <a:avLst/>
          </a:prstGeom>
        </p:spPr>
      </p:pic>
      <p:pic>
        <p:nvPicPr>
          <p:cNvPr id="42" name="Picture 41"/>
          <p:cNvPicPr>
            <a:picLocks noChangeAspect="1"/>
          </p:cNvPicPr>
          <p:nvPr/>
        </p:nvPicPr>
        <p:blipFill>
          <a:blip r:embed="rId5"/>
          <a:stretch>
            <a:fillRect/>
          </a:stretch>
        </p:blipFill>
        <p:spPr>
          <a:xfrm>
            <a:off x="2905444" y="3774035"/>
            <a:ext cx="396965" cy="344426"/>
          </a:xfrm>
          <a:prstGeom prst="rect">
            <a:avLst/>
          </a:prstGeom>
        </p:spPr>
      </p:pic>
      <p:sp>
        <p:nvSpPr>
          <p:cNvPr id="43" name="TextBox 42"/>
          <p:cNvSpPr txBox="1"/>
          <p:nvPr/>
        </p:nvSpPr>
        <p:spPr>
          <a:xfrm>
            <a:off x="1651267" y="370675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44" name="TextBox 43"/>
          <p:cNvSpPr txBox="1"/>
          <p:nvPr/>
        </p:nvSpPr>
        <p:spPr>
          <a:xfrm>
            <a:off x="1651267" y="384652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$0.00</a:t>
            </a:r>
          </a:p>
        </p:txBody>
      </p:sp>
      <p:sp>
        <p:nvSpPr>
          <p:cNvPr id="45" name="TextBox 44"/>
          <p:cNvSpPr txBox="1"/>
          <p:nvPr/>
        </p:nvSpPr>
        <p:spPr>
          <a:xfrm>
            <a:off x="3268302" y="370675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46" name="TextBox 45"/>
          <p:cNvSpPr txBox="1"/>
          <p:nvPr/>
        </p:nvSpPr>
        <p:spPr>
          <a:xfrm>
            <a:off x="3268302" y="3846521"/>
            <a:ext cx="600390"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0.08</a:t>
            </a:r>
          </a:p>
        </p:txBody>
      </p:sp>
      <p:grpSp>
        <p:nvGrpSpPr>
          <p:cNvPr id="47" name="Group 46"/>
          <p:cNvGrpSpPr/>
          <p:nvPr/>
        </p:nvGrpSpPr>
        <p:grpSpPr>
          <a:xfrm>
            <a:off x="3937043" y="3623237"/>
            <a:ext cx="1748774" cy="785754"/>
            <a:chOff x="4336661" y="760631"/>
            <a:chExt cx="2331698" cy="1047672"/>
          </a:xfrm>
        </p:grpSpPr>
        <p:grpSp>
          <p:nvGrpSpPr>
            <p:cNvPr id="48" name="Group 47"/>
            <p:cNvGrpSpPr/>
            <p:nvPr/>
          </p:nvGrpSpPr>
          <p:grpSpPr>
            <a:xfrm>
              <a:off x="4336661" y="760631"/>
              <a:ext cx="2331698" cy="791915"/>
              <a:chOff x="557779" y="1615331"/>
              <a:chExt cx="2331698" cy="791915"/>
            </a:xfrm>
          </p:grpSpPr>
          <p:sp>
            <p:nvSpPr>
              <p:cNvPr id="50" name="TextBox 49"/>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51" name="TextBox 50"/>
              <p:cNvSpPr txBox="1"/>
              <p:nvPr/>
            </p:nvSpPr>
            <p:spPr>
              <a:xfrm>
                <a:off x="1362990" y="1668583"/>
                <a:ext cx="1526487" cy="738663"/>
              </a:xfrm>
              <a:prstGeom prst="rect">
                <a:avLst/>
              </a:prstGeom>
              <a:noFill/>
            </p:spPr>
            <p:txBody>
              <a:bodyPr wrap="none" rtlCol="0">
                <a:spAutoFit/>
              </a:bodyPr>
              <a:lstStyle/>
              <a:p>
                <a:pPr defTabSz="457200"/>
                <a:r>
                  <a:rPr lang="en-US" sz="3000" b="1" dirty="0">
                    <a:solidFill>
                      <a:srgbClr val="FDC00F"/>
                    </a:solidFill>
                    <a:latin typeface="Arial"/>
                  </a:rPr>
                  <a:t>$2.42</a:t>
                </a: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52" name="TextBox 51"/>
          <p:cNvSpPr txBox="1"/>
          <p:nvPr/>
        </p:nvSpPr>
        <p:spPr>
          <a:xfrm>
            <a:off x="6030325" y="3657601"/>
            <a:ext cx="1595009"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$2.42</a:t>
            </a:r>
          </a:p>
        </p:txBody>
      </p:sp>
      <p:sp>
        <p:nvSpPr>
          <p:cNvPr id="54" name="Content Placeholder 11"/>
          <p:cNvSpPr txBox="1">
            <a:spLocks/>
          </p:cNvSpPr>
          <p:nvPr/>
        </p:nvSpPr>
        <p:spPr>
          <a:xfrm>
            <a:off x="1225270" y="1108047"/>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Nabisco Ritz Snack Cracker, 3.5 Pound</a:t>
            </a:r>
          </a:p>
        </p:txBody>
      </p:sp>
      <p:sp>
        <p:nvSpPr>
          <p:cNvPr id="55" name="Content Placeholder 11"/>
          <p:cNvSpPr txBox="1">
            <a:spLocks/>
          </p:cNvSpPr>
          <p:nvPr/>
        </p:nvSpPr>
        <p:spPr>
          <a:xfrm>
            <a:off x="1225270" y="222885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400" dirty="0">
                <a:solidFill>
                  <a:srgbClr val="FFFFFF"/>
                </a:solidFill>
                <a:latin typeface="Arial"/>
                <a:ea typeface="Arial"/>
                <a:cs typeface="Arial"/>
              </a:rPr>
              <a:t>Planters Lightly Salted Dry Roasted Peanuts, 16 Oz</a:t>
            </a:r>
            <a:endParaRPr lang="en-US" sz="1400" dirty="0">
              <a:solidFill>
                <a:srgbClr val="FFFFFF"/>
              </a:solidFill>
              <a:latin typeface="Arial"/>
            </a:endParaRPr>
          </a:p>
        </p:txBody>
      </p:sp>
      <p:sp>
        <p:nvSpPr>
          <p:cNvPr id="56" name="Content Placeholder 11"/>
          <p:cNvSpPr txBox="1">
            <a:spLocks/>
          </p:cNvSpPr>
          <p:nvPr/>
        </p:nvSpPr>
        <p:spPr>
          <a:xfrm>
            <a:off x="1225270" y="334794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FFFFFF"/>
                </a:solidFill>
                <a:latin typeface="Arial"/>
                <a:ea typeface="Arial"/>
                <a:cs typeface="Arial"/>
              </a:rPr>
              <a:t>Barilla Spaghetti, 2lb</a:t>
            </a:r>
            <a:endParaRPr lang="en-US" sz="1400" dirty="0">
              <a:solidFill>
                <a:srgbClr val="FFFFFF"/>
              </a:solidFill>
              <a:latin typeface="Arial"/>
            </a:endParaRPr>
          </a:p>
        </p:txBody>
      </p:sp>
      <p:pic>
        <p:nvPicPr>
          <p:cNvPr id="53" name="Picture 52"/>
          <p:cNvPicPr/>
          <p:nvPr/>
        </p:nvPicPr>
        <p:blipFill rotWithShape="1">
          <a:blip r:embed="rId7"/>
          <a:srcRect l="3665" t="30401" r="65128" b="3080"/>
          <a:stretch/>
        </p:blipFill>
        <p:spPr>
          <a:xfrm>
            <a:off x="269408" y="1165074"/>
            <a:ext cx="827223" cy="991271"/>
          </a:xfrm>
          <a:prstGeom prst="rect">
            <a:avLst/>
          </a:prstGeom>
        </p:spPr>
      </p:pic>
      <p:pic>
        <p:nvPicPr>
          <p:cNvPr id="59" name="Picture 58"/>
          <p:cNvPicPr/>
          <p:nvPr/>
        </p:nvPicPr>
        <p:blipFill rotWithShape="1">
          <a:blip r:embed="rId8"/>
          <a:srcRect l="23626" t="26073" r="55570" b="12296"/>
          <a:stretch/>
        </p:blipFill>
        <p:spPr>
          <a:xfrm>
            <a:off x="374936" y="2233643"/>
            <a:ext cx="653765" cy="1210463"/>
          </a:xfrm>
          <a:prstGeom prst="rect">
            <a:avLst/>
          </a:prstGeom>
        </p:spPr>
      </p:pic>
      <p:pic>
        <p:nvPicPr>
          <p:cNvPr id="60" name="Picture 59"/>
          <p:cNvPicPr/>
          <p:nvPr/>
        </p:nvPicPr>
        <p:blipFill rotWithShape="1">
          <a:blip r:embed="rId9"/>
          <a:srcRect l="13785" t="58913" r="45730" b="8696"/>
          <a:stretch/>
        </p:blipFill>
        <p:spPr>
          <a:xfrm>
            <a:off x="65108" y="3541981"/>
            <a:ext cx="1123029" cy="561569"/>
          </a:xfrm>
          <a:prstGeom prst="rect">
            <a:avLst/>
          </a:prstGeom>
        </p:spPr>
      </p:pic>
    </p:spTree>
    <p:extLst>
      <p:ext uri="{BB962C8B-B14F-4D97-AF65-F5344CB8AC3E}">
        <p14:creationId xmlns:p14="http://schemas.microsoft.com/office/powerpoint/2010/main" val="41600936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3576" y="1272887"/>
            <a:ext cx="521976" cy="987902"/>
          </a:xfrm>
          <a:prstGeom prst="rect">
            <a:avLst/>
          </a:prstGeom>
        </p:spPr>
      </p:pic>
      <p:pic>
        <p:nvPicPr>
          <p:cNvPr id="8" name="Content Placeholder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9208" y="998886"/>
            <a:ext cx="1090791" cy="21315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285" y="654073"/>
            <a:ext cx="2696341" cy="340718"/>
          </a:xfrm>
          <a:prstGeom prst="rect">
            <a:avLst/>
          </a:prstGeom>
        </p:spPr>
      </p:pic>
      <p:pic>
        <p:nvPicPr>
          <p:cNvPr id="13" name="Picture 12"/>
          <p:cNvPicPr>
            <a:picLocks noChangeAspect="1"/>
          </p:cNvPicPr>
          <p:nvPr/>
        </p:nvPicPr>
        <p:blipFill>
          <a:blip r:embed="rId5"/>
          <a:stretch>
            <a:fillRect/>
          </a:stretch>
        </p:blipFill>
        <p:spPr>
          <a:xfrm>
            <a:off x="1308526" y="1528136"/>
            <a:ext cx="350264" cy="326913"/>
          </a:xfrm>
          <a:prstGeom prst="rect">
            <a:avLst/>
          </a:prstGeom>
        </p:spPr>
      </p:pic>
      <p:pic>
        <p:nvPicPr>
          <p:cNvPr id="14" name="Picture 13"/>
          <p:cNvPicPr>
            <a:picLocks noChangeAspect="1"/>
          </p:cNvPicPr>
          <p:nvPr/>
        </p:nvPicPr>
        <p:blipFill>
          <a:blip r:embed="rId6"/>
          <a:stretch>
            <a:fillRect/>
          </a:stretch>
        </p:blipFill>
        <p:spPr>
          <a:xfrm>
            <a:off x="2905444" y="1521226"/>
            <a:ext cx="396965" cy="344426"/>
          </a:xfrm>
          <a:prstGeom prst="rect">
            <a:avLst/>
          </a:prstGeom>
        </p:spPr>
      </p:pic>
      <p:sp>
        <p:nvSpPr>
          <p:cNvPr id="15" name="TextBox 14"/>
          <p:cNvSpPr txBox="1"/>
          <p:nvPr/>
        </p:nvSpPr>
        <p:spPr>
          <a:xfrm>
            <a:off x="1651267" y="145394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16" name="TextBox 15"/>
          <p:cNvSpPr txBox="1"/>
          <p:nvPr/>
        </p:nvSpPr>
        <p:spPr>
          <a:xfrm>
            <a:off x="1651267" y="159371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$0.32</a:t>
            </a:r>
          </a:p>
        </p:txBody>
      </p:sp>
      <p:sp>
        <p:nvSpPr>
          <p:cNvPr id="17" name="TextBox 16"/>
          <p:cNvSpPr txBox="1"/>
          <p:nvPr/>
        </p:nvSpPr>
        <p:spPr>
          <a:xfrm>
            <a:off x="3268302" y="145394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18" name="TextBox 17"/>
          <p:cNvSpPr txBox="1"/>
          <p:nvPr/>
        </p:nvSpPr>
        <p:spPr>
          <a:xfrm>
            <a:off x="3268302" y="159371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0.32</a:t>
            </a:r>
          </a:p>
        </p:txBody>
      </p:sp>
      <p:grpSp>
        <p:nvGrpSpPr>
          <p:cNvPr id="2" name="Group 1"/>
          <p:cNvGrpSpPr/>
          <p:nvPr/>
        </p:nvGrpSpPr>
        <p:grpSpPr>
          <a:xfrm>
            <a:off x="4078908" y="1370427"/>
            <a:ext cx="1748774" cy="785754"/>
            <a:chOff x="4336661" y="760631"/>
            <a:chExt cx="2331698" cy="1047672"/>
          </a:xfrm>
        </p:grpSpPr>
        <p:grpSp>
          <p:nvGrpSpPr>
            <p:cNvPr id="19" name="Group 18"/>
            <p:cNvGrpSpPr/>
            <p:nvPr/>
          </p:nvGrpSpPr>
          <p:grpSpPr>
            <a:xfrm>
              <a:off x="4336661" y="760631"/>
              <a:ext cx="2331698" cy="791915"/>
              <a:chOff x="557779" y="1615331"/>
              <a:chExt cx="2331698" cy="791915"/>
            </a:xfrm>
          </p:grpSpPr>
          <p:sp>
            <p:nvSpPr>
              <p:cNvPr id="20" name="TextBox 19"/>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21" name="TextBox 20"/>
              <p:cNvSpPr txBox="1"/>
              <p:nvPr/>
            </p:nvSpPr>
            <p:spPr>
              <a:xfrm>
                <a:off x="1362990" y="1668583"/>
                <a:ext cx="1526487" cy="738663"/>
              </a:xfrm>
              <a:prstGeom prst="rect">
                <a:avLst/>
              </a:prstGeom>
              <a:noFill/>
            </p:spPr>
            <p:txBody>
              <a:bodyPr wrap="none" rtlCol="0">
                <a:spAutoFit/>
              </a:bodyPr>
              <a:lstStyle/>
              <a:p>
                <a:pPr defTabSz="457200"/>
                <a:r>
                  <a:rPr lang="en-US" sz="3000" b="1" dirty="0">
                    <a:solidFill>
                      <a:srgbClr val="FDC00F"/>
                    </a:solidFill>
                    <a:latin typeface="Arial"/>
                  </a:rPr>
                  <a:t>$7.99</a:t>
                </a:r>
              </a:p>
            </p:txBody>
          </p:sp>
        </p:gr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2" name="TextBox 31"/>
          <p:cNvSpPr txBox="1"/>
          <p:nvPr/>
        </p:nvSpPr>
        <p:spPr>
          <a:xfrm>
            <a:off x="7279546" y="1404791"/>
            <a:ext cx="1883831" cy="6232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3600" b="1" dirty="0">
                <a:solidFill>
                  <a:prstClr val="black">
                    <a:lumMod val="85000"/>
                    <a:lumOff val="15000"/>
                  </a:prstClr>
                </a:solidFill>
                <a:latin typeface="Arial"/>
              </a:rPr>
              <a:t>$9.49</a:t>
            </a:r>
          </a:p>
        </p:txBody>
      </p:sp>
      <p:pic>
        <p:nvPicPr>
          <p:cNvPr id="24" name="Picture 23"/>
          <p:cNvPicPr>
            <a:picLocks noChangeAspect="1"/>
          </p:cNvPicPr>
          <p:nvPr/>
        </p:nvPicPr>
        <p:blipFill>
          <a:blip r:embed="rId5"/>
          <a:stretch>
            <a:fillRect/>
          </a:stretch>
        </p:blipFill>
        <p:spPr>
          <a:xfrm>
            <a:off x="1308526" y="2695096"/>
            <a:ext cx="350264" cy="326913"/>
          </a:xfrm>
          <a:prstGeom prst="rect">
            <a:avLst/>
          </a:prstGeom>
        </p:spPr>
      </p:pic>
      <p:pic>
        <p:nvPicPr>
          <p:cNvPr id="25" name="Picture 24"/>
          <p:cNvPicPr>
            <a:picLocks noChangeAspect="1"/>
          </p:cNvPicPr>
          <p:nvPr/>
        </p:nvPicPr>
        <p:blipFill>
          <a:blip r:embed="rId6"/>
          <a:stretch>
            <a:fillRect/>
          </a:stretch>
        </p:blipFill>
        <p:spPr>
          <a:xfrm>
            <a:off x="2905444" y="2688185"/>
            <a:ext cx="396965" cy="344426"/>
          </a:xfrm>
          <a:prstGeom prst="rect">
            <a:avLst/>
          </a:prstGeom>
        </p:spPr>
      </p:pic>
      <p:sp>
        <p:nvSpPr>
          <p:cNvPr id="27" name="TextBox 26"/>
          <p:cNvSpPr txBox="1"/>
          <p:nvPr/>
        </p:nvSpPr>
        <p:spPr>
          <a:xfrm>
            <a:off x="1651267" y="262090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28" name="TextBox 27"/>
          <p:cNvSpPr txBox="1"/>
          <p:nvPr/>
        </p:nvSpPr>
        <p:spPr>
          <a:xfrm>
            <a:off x="1651267" y="276067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$4.47</a:t>
            </a:r>
          </a:p>
        </p:txBody>
      </p:sp>
      <p:sp>
        <p:nvSpPr>
          <p:cNvPr id="31" name="TextBox 30"/>
          <p:cNvSpPr txBox="1"/>
          <p:nvPr/>
        </p:nvSpPr>
        <p:spPr>
          <a:xfrm>
            <a:off x="3268302" y="262090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33" name="TextBox 32"/>
          <p:cNvSpPr txBox="1"/>
          <p:nvPr/>
        </p:nvSpPr>
        <p:spPr>
          <a:xfrm>
            <a:off x="3268302" y="276067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17.9</a:t>
            </a:r>
          </a:p>
        </p:txBody>
      </p:sp>
      <p:grpSp>
        <p:nvGrpSpPr>
          <p:cNvPr id="34" name="Group 33"/>
          <p:cNvGrpSpPr/>
          <p:nvPr/>
        </p:nvGrpSpPr>
        <p:grpSpPr>
          <a:xfrm>
            <a:off x="4078907" y="2537387"/>
            <a:ext cx="1961972" cy="785754"/>
            <a:chOff x="4336661" y="760631"/>
            <a:chExt cx="2615963" cy="1047672"/>
          </a:xfrm>
        </p:grpSpPr>
        <p:grpSp>
          <p:nvGrpSpPr>
            <p:cNvPr id="35" name="Group 34"/>
            <p:cNvGrpSpPr/>
            <p:nvPr/>
          </p:nvGrpSpPr>
          <p:grpSpPr>
            <a:xfrm>
              <a:off x="4336661" y="760631"/>
              <a:ext cx="2615963" cy="791915"/>
              <a:chOff x="557779" y="1615331"/>
              <a:chExt cx="2615963" cy="791915"/>
            </a:xfrm>
          </p:grpSpPr>
          <p:sp>
            <p:nvSpPr>
              <p:cNvPr id="37" name="TextBox 36"/>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38" name="TextBox 37"/>
              <p:cNvSpPr txBox="1"/>
              <p:nvPr/>
            </p:nvSpPr>
            <p:spPr>
              <a:xfrm>
                <a:off x="1362990" y="1668583"/>
                <a:ext cx="1810752" cy="738663"/>
              </a:xfrm>
              <a:prstGeom prst="rect">
                <a:avLst/>
              </a:prstGeom>
              <a:noFill/>
            </p:spPr>
            <p:txBody>
              <a:bodyPr wrap="none" rtlCol="0">
                <a:spAutoFit/>
              </a:bodyPr>
              <a:lstStyle/>
              <a:p>
                <a:pPr defTabSz="457200"/>
                <a:r>
                  <a:rPr lang="en-US" sz="3000" b="1" dirty="0">
                    <a:solidFill>
                      <a:srgbClr val="FDC00F"/>
                    </a:solidFill>
                    <a:latin typeface="Arial"/>
                  </a:rPr>
                  <a:t>$89.49</a:t>
                </a:r>
              </a:p>
            </p:txBody>
          </p:sp>
        </p:grpSp>
        <p:pic>
          <p:nvPicPr>
            <p:cNvPr id="36" name="Picture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9" name="TextBox 38"/>
          <p:cNvSpPr txBox="1"/>
          <p:nvPr/>
        </p:nvSpPr>
        <p:spPr>
          <a:xfrm>
            <a:off x="6490516" y="2571750"/>
            <a:ext cx="2140588" cy="6232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3600" b="1" dirty="0">
                <a:solidFill>
                  <a:prstClr val="black">
                    <a:lumMod val="85000"/>
                    <a:lumOff val="15000"/>
                  </a:prstClr>
                </a:solidFill>
                <a:latin typeface="Arial"/>
              </a:rPr>
              <a:t>$95.92</a:t>
            </a:r>
          </a:p>
        </p:txBody>
      </p:sp>
      <p:pic>
        <p:nvPicPr>
          <p:cNvPr id="41" name="Picture 40"/>
          <p:cNvPicPr>
            <a:picLocks noChangeAspect="1"/>
          </p:cNvPicPr>
          <p:nvPr/>
        </p:nvPicPr>
        <p:blipFill>
          <a:blip r:embed="rId5"/>
          <a:stretch>
            <a:fillRect/>
          </a:stretch>
        </p:blipFill>
        <p:spPr>
          <a:xfrm>
            <a:off x="1308526" y="3780946"/>
            <a:ext cx="350264" cy="326913"/>
          </a:xfrm>
          <a:prstGeom prst="rect">
            <a:avLst/>
          </a:prstGeom>
        </p:spPr>
      </p:pic>
      <p:pic>
        <p:nvPicPr>
          <p:cNvPr id="42" name="Picture 41"/>
          <p:cNvPicPr>
            <a:picLocks noChangeAspect="1"/>
          </p:cNvPicPr>
          <p:nvPr/>
        </p:nvPicPr>
        <p:blipFill>
          <a:blip r:embed="rId6"/>
          <a:stretch>
            <a:fillRect/>
          </a:stretch>
        </p:blipFill>
        <p:spPr>
          <a:xfrm>
            <a:off x="2905444" y="3774035"/>
            <a:ext cx="396965" cy="344426"/>
          </a:xfrm>
          <a:prstGeom prst="rect">
            <a:avLst/>
          </a:prstGeom>
        </p:spPr>
      </p:pic>
      <p:sp>
        <p:nvSpPr>
          <p:cNvPr id="43" name="TextBox 42"/>
          <p:cNvSpPr txBox="1"/>
          <p:nvPr/>
        </p:nvSpPr>
        <p:spPr>
          <a:xfrm>
            <a:off x="1651267" y="370675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44" name="TextBox 43"/>
          <p:cNvSpPr txBox="1"/>
          <p:nvPr/>
        </p:nvSpPr>
        <p:spPr>
          <a:xfrm>
            <a:off x="1651267" y="384652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$0.32</a:t>
            </a:r>
          </a:p>
        </p:txBody>
      </p:sp>
      <p:sp>
        <p:nvSpPr>
          <p:cNvPr id="45" name="TextBox 44"/>
          <p:cNvSpPr txBox="1"/>
          <p:nvPr/>
        </p:nvSpPr>
        <p:spPr>
          <a:xfrm>
            <a:off x="3268302" y="370675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46" name="TextBox 45"/>
          <p:cNvSpPr txBox="1"/>
          <p:nvPr/>
        </p:nvSpPr>
        <p:spPr>
          <a:xfrm>
            <a:off x="3268302" y="3846521"/>
            <a:ext cx="459388"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0.6</a:t>
            </a:r>
          </a:p>
        </p:txBody>
      </p:sp>
      <p:grpSp>
        <p:nvGrpSpPr>
          <p:cNvPr id="47" name="Group 46"/>
          <p:cNvGrpSpPr/>
          <p:nvPr/>
        </p:nvGrpSpPr>
        <p:grpSpPr>
          <a:xfrm>
            <a:off x="4078908" y="3623237"/>
            <a:ext cx="1748774" cy="785754"/>
            <a:chOff x="4336661" y="760631"/>
            <a:chExt cx="2331698" cy="1047672"/>
          </a:xfrm>
        </p:grpSpPr>
        <p:grpSp>
          <p:nvGrpSpPr>
            <p:cNvPr id="48" name="Group 47"/>
            <p:cNvGrpSpPr/>
            <p:nvPr/>
          </p:nvGrpSpPr>
          <p:grpSpPr>
            <a:xfrm>
              <a:off x="4336661" y="760631"/>
              <a:ext cx="2331698" cy="791915"/>
              <a:chOff x="557779" y="1615331"/>
              <a:chExt cx="2331698" cy="791915"/>
            </a:xfrm>
          </p:grpSpPr>
          <p:sp>
            <p:nvSpPr>
              <p:cNvPr id="50" name="TextBox 49"/>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51" name="TextBox 50"/>
              <p:cNvSpPr txBox="1"/>
              <p:nvPr/>
            </p:nvSpPr>
            <p:spPr>
              <a:xfrm>
                <a:off x="1362990" y="1668583"/>
                <a:ext cx="1526487" cy="738663"/>
              </a:xfrm>
              <a:prstGeom prst="rect">
                <a:avLst/>
              </a:prstGeom>
              <a:noFill/>
            </p:spPr>
            <p:txBody>
              <a:bodyPr wrap="none" rtlCol="0">
                <a:spAutoFit/>
              </a:bodyPr>
              <a:lstStyle/>
              <a:p>
                <a:pPr defTabSz="457200"/>
                <a:r>
                  <a:rPr lang="en-US" sz="3000" b="1" dirty="0">
                    <a:solidFill>
                      <a:srgbClr val="FDC00F"/>
                    </a:solidFill>
                    <a:latin typeface="Arial"/>
                  </a:rPr>
                  <a:t>$5.74</a:t>
                </a:r>
              </a:p>
            </p:txBody>
          </p:sp>
        </p:grpSp>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52" name="TextBox 51"/>
          <p:cNvSpPr txBox="1"/>
          <p:nvPr/>
        </p:nvSpPr>
        <p:spPr>
          <a:xfrm>
            <a:off x="5794417" y="3657600"/>
            <a:ext cx="1883831" cy="6232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3600" b="1" dirty="0">
                <a:solidFill>
                  <a:prstClr val="black">
                    <a:lumMod val="85000"/>
                    <a:lumOff val="15000"/>
                  </a:prstClr>
                </a:solidFill>
                <a:latin typeface="Arial"/>
              </a:rPr>
              <a:t>$7.89</a:t>
            </a:r>
          </a:p>
        </p:txBody>
      </p:sp>
      <p:pic>
        <p:nvPicPr>
          <p:cNvPr id="53" name="Picture 5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245" y="2345303"/>
            <a:ext cx="963192" cy="730460"/>
          </a:xfrm>
          <a:prstGeom prst="rect">
            <a:avLst/>
          </a:prstGeom>
        </p:spPr>
      </p:pic>
      <p:sp>
        <p:nvSpPr>
          <p:cNvPr id="54" name="Content Placeholder 11"/>
          <p:cNvSpPr txBox="1">
            <a:spLocks/>
          </p:cNvSpPr>
          <p:nvPr/>
        </p:nvSpPr>
        <p:spPr>
          <a:xfrm>
            <a:off x="1225270" y="1168842"/>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LISTERINE Zero Antiseptic Mouthwash, Clean Mint, 33.8 </a:t>
            </a:r>
            <a:r>
              <a:rPr lang="en-US" sz="1400" dirty="0" err="1">
                <a:solidFill>
                  <a:prstClr val="white"/>
                </a:solidFill>
                <a:latin typeface="Arial"/>
              </a:rPr>
              <a:t>fl</a:t>
            </a:r>
            <a:r>
              <a:rPr lang="en-US" sz="1400" dirty="0">
                <a:solidFill>
                  <a:prstClr val="white"/>
                </a:solidFill>
                <a:latin typeface="Arial"/>
              </a:rPr>
              <a:t> </a:t>
            </a:r>
            <a:r>
              <a:rPr lang="en-US" sz="1400" dirty="0" err="1">
                <a:solidFill>
                  <a:prstClr val="white"/>
                </a:solidFill>
                <a:latin typeface="Arial"/>
              </a:rPr>
              <a:t>oz</a:t>
            </a:r>
            <a:endParaRPr lang="en-US" sz="1400" dirty="0">
              <a:solidFill>
                <a:prstClr val="white"/>
              </a:solidFill>
              <a:latin typeface="Arial"/>
            </a:endParaRPr>
          </a:p>
        </p:txBody>
      </p:sp>
      <p:sp>
        <p:nvSpPr>
          <p:cNvPr id="55" name="Content Placeholder 11"/>
          <p:cNvSpPr txBox="1">
            <a:spLocks/>
          </p:cNvSpPr>
          <p:nvPr/>
        </p:nvSpPr>
        <p:spPr>
          <a:xfrm>
            <a:off x="1225270" y="222885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Dove®- Moisturizing Bar Soap, Pleasant Scent, 3.15oz, 48/Carton</a:t>
            </a:r>
          </a:p>
        </p:txBody>
      </p:sp>
      <p:sp>
        <p:nvSpPr>
          <p:cNvPr id="56" name="Content Placeholder 11"/>
          <p:cNvSpPr txBox="1">
            <a:spLocks/>
          </p:cNvSpPr>
          <p:nvPr/>
        </p:nvSpPr>
        <p:spPr>
          <a:xfrm>
            <a:off x="1225270" y="334794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OGX Renewing Moroccan </a:t>
            </a:r>
            <a:r>
              <a:rPr lang="en-US" sz="1400" dirty="0" err="1">
                <a:solidFill>
                  <a:prstClr val="white"/>
                </a:solidFill>
                <a:latin typeface="Arial"/>
              </a:rPr>
              <a:t>Argan</a:t>
            </a:r>
            <a:r>
              <a:rPr lang="en-US" sz="1400" dirty="0">
                <a:solidFill>
                  <a:prstClr val="white"/>
                </a:solidFill>
                <a:latin typeface="Arial"/>
              </a:rPr>
              <a:t> Oil Shampoo, 13 </a:t>
            </a:r>
            <a:r>
              <a:rPr lang="en-US" sz="1400" dirty="0" err="1">
                <a:solidFill>
                  <a:prstClr val="white"/>
                </a:solidFill>
                <a:latin typeface="Arial"/>
              </a:rPr>
              <a:t>oz</a:t>
            </a:r>
            <a:endParaRPr lang="en-US" sz="1400" dirty="0">
              <a:solidFill>
                <a:prstClr val="white"/>
              </a:solidFill>
              <a:latin typeface="Arial"/>
            </a:endParaRPr>
          </a:p>
        </p:txBody>
      </p:sp>
      <p:pic>
        <p:nvPicPr>
          <p:cNvPr id="57" name="Picture 5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09297" y="3270526"/>
            <a:ext cx="706200" cy="1007646"/>
          </a:xfrm>
          <a:prstGeom prst="rect">
            <a:avLst/>
          </a:prstGeom>
        </p:spPr>
      </p:pic>
    </p:spTree>
    <p:extLst>
      <p:ext uri="{BB962C8B-B14F-4D97-AF65-F5344CB8AC3E}">
        <p14:creationId xmlns:p14="http://schemas.microsoft.com/office/powerpoint/2010/main" val="39664652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9208" y="998886"/>
            <a:ext cx="1090791" cy="21315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85" y="654073"/>
            <a:ext cx="2696341" cy="340718"/>
          </a:xfrm>
          <a:prstGeom prst="rect">
            <a:avLst/>
          </a:prstGeom>
        </p:spPr>
      </p:pic>
      <p:sp>
        <p:nvSpPr>
          <p:cNvPr id="32" name="TextBox 31"/>
          <p:cNvSpPr txBox="1"/>
          <p:nvPr/>
        </p:nvSpPr>
        <p:spPr>
          <a:xfrm>
            <a:off x="7400857" y="152638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$59.99</a:t>
            </a:r>
          </a:p>
        </p:txBody>
      </p:sp>
      <p:pic>
        <p:nvPicPr>
          <p:cNvPr id="24" name="Picture 23"/>
          <p:cNvPicPr>
            <a:picLocks noChangeAspect="1"/>
          </p:cNvPicPr>
          <p:nvPr/>
        </p:nvPicPr>
        <p:blipFill>
          <a:blip r:embed="rId4"/>
          <a:stretch>
            <a:fillRect/>
          </a:stretch>
        </p:blipFill>
        <p:spPr>
          <a:xfrm>
            <a:off x="1308526" y="2695096"/>
            <a:ext cx="350264" cy="326913"/>
          </a:xfrm>
          <a:prstGeom prst="rect">
            <a:avLst/>
          </a:prstGeom>
        </p:spPr>
      </p:pic>
      <p:pic>
        <p:nvPicPr>
          <p:cNvPr id="25" name="Picture 24"/>
          <p:cNvPicPr>
            <a:picLocks noChangeAspect="1"/>
          </p:cNvPicPr>
          <p:nvPr/>
        </p:nvPicPr>
        <p:blipFill>
          <a:blip r:embed="rId5"/>
          <a:stretch>
            <a:fillRect/>
          </a:stretch>
        </p:blipFill>
        <p:spPr>
          <a:xfrm>
            <a:off x="2905444" y="2688185"/>
            <a:ext cx="396965" cy="344426"/>
          </a:xfrm>
          <a:prstGeom prst="rect">
            <a:avLst/>
          </a:prstGeom>
        </p:spPr>
      </p:pic>
      <p:sp>
        <p:nvSpPr>
          <p:cNvPr id="27" name="TextBox 26"/>
          <p:cNvSpPr txBox="1"/>
          <p:nvPr/>
        </p:nvSpPr>
        <p:spPr>
          <a:xfrm>
            <a:off x="1651267" y="262090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28" name="TextBox 27"/>
          <p:cNvSpPr txBox="1"/>
          <p:nvPr/>
        </p:nvSpPr>
        <p:spPr>
          <a:xfrm>
            <a:off x="1651267" y="276067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$0.50</a:t>
            </a:r>
          </a:p>
        </p:txBody>
      </p:sp>
      <p:sp>
        <p:nvSpPr>
          <p:cNvPr id="31" name="TextBox 30"/>
          <p:cNvSpPr txBox="1"/>
          <p:nvPr/>
        </p:nvSpPr>
        <p:spPr>
          <a:xfrm>
            <a:off x="3268302" y="262090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33" name="TextBox 32"/>
          <p:cNvSpPr txBox="1"/>
          <p:nvPr/>
        </p:nvSpPr>
        <p:spPr>
          <a:xfrm>
            <a:off x="3268302" y="276067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1.00</a:t>
            </a:r>
          </a:p>
        </p:txBody>
      </p:sp>
      <p:grpSp>
        <p:nvGrpSpPr>
          <p:cNvPr id="34" name="Group 33"/>
          <p:cNvGrpSpPr/>
          <p:nvPr/>
        </p:nvGrpSpPr>
        <p:grpSpPr>
          <a:xfrm>
            <a:off x="3947176" y="2537387"/>
            <a:ext cx="1731141" cy="785754"/>
            <a:chOff x="4336661" y="760631"/>
            <a:chExt cx="2308187" cy="1047672"/>
          </a:xfrm>
        </p:grpSpPr>
        <p:grpSp>
          <p:nvGrpSpPr>
            <p:cNvPr id="35" name="Group 34"/>
            <p:cNvGrpSpPr/>
            <p:nvPr/>
          </p:nvGrpSpPr>
          <p:grpSpPr>
            <a:xfrm>
              <a:off x="4336661" y="760631"/>
              <a:ext cx="2308187" cy="668805"/>
              <a:chOff x="557779" y="1615331"/>
              <a:chExt cx="2308187" cy="668805"/>
            </a:xfrm>
          </p:grpSpPr>
          <p:sp>
            <p:nvSpPr>
              <p:cNvPr id="37" name="TextBox 36"/>
              <p:cNvSpPr txBox="1"/>
              <p:nvPr/>
            </p:nvSpPr>
            <p:spPr>
              <a:xfrm>
                <a:off x="557779" y="1615331"/>
                <a:ext cx="947268" cy="492443"/>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38" name="TextBox 37"/>
              <p:cNvSpPr txBox="1"/>
              <p:nvPr/>
            </p:nvSpPr>
            <p:spPr>
              <a:xfrm>
                <a:off x="1362990" y="1668583"/>
                <a:ext cx="1502976" cy="615553"/>
              </a:xfrm>
              <a:prstGeom prst="rect">
                <a:avLst/>
              </a:prstGeom>
              <a:noFill/>
            </p:spPr>
            <p:txBody>
              <a:bodyPr wrap="none" rtlCol="0">
                <a:spAutoFit/>
              </a:bodyPr>
              <a:lstStyle/>
              <a:p>
                <a:pPr defTabSz="457200"/>
                <a:r>
                  <a:rPr lang="en-US" sz="2400" b="1" dirty="0">
                    <a:solidFill>
                      <a:srgbClr val="FDC00F"/>
                    </a:solidFill>
                    <a:latin typeface="Arial"/>
                  </a:rPr>
                  <a:t>$24.99</a:t>
                </a:r>
              </a:p>
            </p:txBody>
          </p:sp>
        </p:grpSp>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9" name="TextBox 38"/>
          <p:cNvSpPr txBox="1"/>
          <p:nvPr/>
        </p:nvSpPr>
        <p:spPr>
          <a:xfrm>
            <a:off x="6702510" y="257175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$28.00</a:t>
            </a:r>
          </a:p>
        </p:txBody>
      </p:sp>
      <p:sp>
        <p:nvSpPr>
          <p:cNvPr id="55" name="Content Placeholder 11"/>
          <p:cNvSpPr txBox="1">
            <a:spLocks/>
          </p:cNvSpPr>
          <p:nvPr/>
        </p:nvSpPr>
        <p:spPr>
          <a:xfrm>
            <a:off x="1225270" y="222885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400" dirty="0" err="1">
                <a:solidFill>
                  <a:prstClr val="white"/>
                </a:solidFill>
                <a:latin typeface="Arial"/>
              </a:rPr>
              <a:t>Alfani</a:t>
            </a:r>
            <a:r>
              <a:rPr lang="en-US" sz="1400" dirty="0">
                <a:solidFill>
                  <a:prstClr val="white"/>
                </a:solidFill>
                <a:latin typeface="Arial"/>
              </a:rPr>
              <a:t> Red Performance Polo</a:t>
            </a:r>
          </a:p>
        </p:txBody>
      </p:sp>
      <p:pic>
        <p:nvPicPr>
          <p:cNvPr id="75" name="Picture 74"/>
          <p:cNvPicPr>
            <a:picLocks noChangeAspect="1"/>
          </p:cNvPicPr>
          <p:nvPr/>
        </p:nvPicPr>
        <p:blipFill>
          <a:blip r:embed="rId4"/>
          <a:stretch>
            <a:fillRect/>
          </a:stretch>
        </p:blipFill>
        <p:spPr>
          <a:xfrm>
            <a:off x="1308526" y="1576006"/>
            <a:ext cx="350264" cy="326913"/>
          </a:xfrm>
          <a:prstGeom prst="rect">
            <a:avLst/>
          </a:prstGeom>
        </p:spPr>
      </p:pic>
      <p:pic>
        <p:nvPicPr>
          <p:cNvPr id="76" name="Picture 75"/>
          <p:cNvPicPr>
            <a:picLocks noChangeAspect="1"/>
          </p:cNvPicPr>
          <p:nvPr/>
        </p:nvPicPr>
        <p:blipFill>
          <a:blip r:embed="rId5"/>
          <a:stretch>
            <a:fillRect/>
          </a:stretch>
        </p:blipFill>
        <p:spPr>
          <a:xfrm>
            <a:off x="2905444" y="1569095"/>
            <a:ext cx="396965" cy="344426"/>
          </a:xfrm>
          <a:prstGeom prst="rect">
            <a:avLst/>
          </a:prstGeom>
        </p:spPr>
      </p:pic>
      <p:sp>
        <p:nvSpPr>
          <p:cNvPr id="77" name="TextBox 76"/>
          <p:cNvSpPr txBox="1"/>
          <p:nvPr/>
        </p:nvSpPr>
        <p:spPr>
          <a:xfrm>
            <a:off x="1651267" y="150181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78" name="TextBox 77"/>
          <p:cNvSpPr txBox="1"/>
          <p:nvPr/>
        </p:nvSpPr>
        <p:spPr>
          <a:xfrm>
            <a:off x="1651267" y="164158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$0.60</a:t>
            </a:r>
          </a:p>
        </p:txBody>
      </p:sp>
      <p:sp>
        <p:nvSpPr>
          <p:cNvPr id="79" name="TextBox 78"/>
          <p:cNvSpPr txBox="1"/>
          <p:nvPr/>
        </p:nvSpPr>
        <p:spPr>
          <a:xfrm>
            <a:off x="3268302" y="150181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80" name="TextBox 79"/>
          <p:cNvSpPr txBox="1"/>
          <p:nvPr/>
        </p:nvSpPr>
        <p:spPr>
          <a:xfrm>
            <a:off x="3268302" y="164158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1.20</a:t>
            </a:r>
          </a:p>
        </p:txBody>
      </p:sp>
      <p:grpSp>
        <p:nvGrpSpPr>
          <p:cNvPr id="81" name="Group 80"/>
          <p:cNvGrpSpPr/>
          <p:nvPr/>
        </p:nvGrpSpPr>
        <p:grpSpPr>
          <a:xfrm>
            <a:off x="3947176" y="1418297"/>
            <a:ext cx="1731141" cy="785754"/>
            <a:chOff x="4336661" y="760631"/>
            <a:chExt cx="2308187" cy="1047672"/>
          </a:xfrm>
        </p:grpSpPr>
        <p:grpSp>
          <p:nvGrpSpPr>
            <p:cNvPr id="82" name="Group 81"/>
            <p:cNvGrpSpPr/>
            <p:nvPr/>
          </p:nvGrpSpPr>
          <p:grpSpPr>
            <a:xfrm>
              <a:off x="4336661" y="760631"/>
              <a:ext cx="2308187" cy="668805"/>
              <a:chOff x="557779" y="1615331"/>
              <a:chExt cx="2308187" cy="668805"/>
            </a:xfrm>
          </p:grpSpPr>
          <p:sp>
            <p:nvSpPr>
              <p:cNvPr id="84" name="TextBox 83"/>
              <p:cNvSpPr txBox="1"/>
              <p:nvPr/>
            </p:nvSpPr>
            <p:spPr>
              <a:xfrm>
                <a:off x="557779" y="1615331"/>
                <a:ext cx="947268" cy="492443"/>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85" name="TextBox 84"/>
              <p:cNvSpPr txBox="1"/>
              <p:nvPr/>
            </p:nvSpPr>
            <p:spPr>
              <a:xfrm>
                <a:off x="1362990" y="1668583"/>
                <a:ext cx="1502976" cy="615553"/>
              </a:xfrm>
              <a:prstGeom prst="rect">
                <a:avLst/>
              </a:prstGeom>
              <a:noFill/>
            </p:spPr>
            <p:txBody>
              <a:bodyPr wrap="none" rtlCol="0">
                <a:spAutoFit/>
              </a:bodyPr>
              <a:lstStyle/>
              <a:p>
                <a:pPr defTabSz="457200"/>
                <a:r>
                  <a:rPr lang="en-US" sz="2400" b="1" dirty="0">
                    <a:solidFill>
                      <a:srgbClr val="FDC00F"/>
                    </a:solidFill>
                    <a:latin typeface="Arial"/>
                  </a:rPr>
                  <a:t>$35.00</a:t>
                </a:r>
              </a:p>
            </p:txBody>
          </p:sp>
        </p:grpSp>
        <p:pic>
          <p:nvPicPr>
            <p:cNvPr id="83" name="Picture 8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86" name="Content Placeholder 11"/>
          <p:cNvSpPr txBox="1">
            <a:spLocks/>
          </p:cNvSpPr>
          <p:nvPr/>
        </p:nvSpPr>
        <p:spPr>
          <a:xfrm>
            <a:off x="1225270" y="114300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Classic Mesh Polo</a:t>
            </a:r>
          </a:p>
        </p:txBody>
      </p:sp>
      <p:pic>
        <p:nvPicPr>
          <p:cNvPr id="40" name="Picture 39"/>
          <p:cNvPicPr>
            <a:picLocks noChangeAspect="1"/>
          </p:cNvPicPr>
          <p:nvPr/>
        </p:nvPicPr>
        <p:blipFill>
          <a:blip r:embed="rId4"/>
          <a:stretch>
            <a:fillRect/>
          </a:stretch>
        </p:blipFill>
        <p:spPr>
          <a:xfrm>
            <a:off x="1308526" y="3780946"/>
            <a:ext cx="350264" cy="326913"/>
          </a:xfrm>
          <a:prstGeom prst="rect">
            <a:avLst/>
          </a:prstGeom>
        </p:spPr>
      </p:pic>
      <p:pic>
        <p:nvPicPr>
          <p:cNvPr id="41" name="Picture 40"/>
          <p:cNvPicPr>
            <a:picLocks noChangeAspect="1"/>
          </p:cNvPicPr>
          <p:nvPr/>
        </p:nvPicPr>
        <p:blipFill>
          <a:blip r:embed="rId5"/>
          <a:stretch>
            <a:fillRect/>
          </a:stretch>
        </p:blipFill>
        <p:spPr>
          <a:xfrm>
            <a:off x="2905444" y="3774035"/>
            <a:ext cx="396965" cy="344426"/>
          </a:xfrm>
          <a:prstGeom prst="rect">
            <a:avLst/>
          </a:prstGeom>
        </p:spPr>
      </p:pic>
      <p:sp>
        <p:nvSpPr>
          <p:cNvPr id="42" name="TextBox 41"/>
          <p:cNvSpPr txBox="1"/>
          <p:nvPr/>
        </p:nvSpPr>
        <p:spPr>
          <a:xfrm>
            <a:off x="1651267" y="370675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43" name="TextBox 42"/>
          <p:cNvSpPr txBox="1"/>
          <p:nvPr/>
        </p:nvSpPr>
        <p:spPr>
          <a:xfrm>
            <a:off x="1651267" y="384652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0.16</a:t>
            </a:r>
          </a:p>
        </p:txBody>
      </p:sp>
      <p:sp>
        <p:nvSpPr>
          <p:cNvPr id="44" name="TextBox 43"/>
          <p:cNvSpPr txBox="1"/>
          <p:nvPr/>
        </p:nvSpPr>
        <p:spPr>
          <a:xfrm>
            <a:off x="3268302" y="370675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45" name="TextBox 44"/>
          <p:cNvSpPr txBox="1"/>
          <p:nvPr/>
        </p:nvSpPr>
        <p:spPr>
          <a:xfrm>
            <a:off x="3268302" y="384652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0.32</a:t>
            </a:r>
          </a:p>
        </p:txBody>
      </p:sp>
      <p:grpSp>
        <p:nvGrpSpPr>
          <p:cNvPr id="46" name="Group 45"/>
          <p:cNvGrpSpPr/>
          <p:nvPr/>
        </p:nvGrpSpPr>
        <p:grpSpPr>
          <a:xfrm>
            <a:off x="3947175" y="3623237"/>
            <a:ext cx="1700890" cy="785754"/>
            <a:chOff x="4336661" y="760631"/>
            <a:chExt cx="2267853" cy="1047672"/>
          </a:xfrm>
        </p:grpSpPr>
        <p:grpSp>
          <p:nvGrpSpPr>
            <p:cNvPr id="47" name="Group 46"/>
            <p:cNvGrpSpPr/>
            <p:nvPr/>
          </p:nvGrpSpPr>
          <p:grpSpPr>
            <a:xfrm>
              <a:off x="4336661" y="760631"/>
              <a:ext cx="2079492" cy="668805"/>
              <a:chOff x="557779" y="1615331"/>
              <a:chExt cx="2079492" cy="668805"/>
            </a:xfrm>
          </p:grpSpPr>
          <p:sp>
            <p:nvSpPr>
              <p:cNvPr id="49" name="TextBox 48"/>
              <p:cNvSpPr txBox="1"/>
              <p:nvPr/>
            </p:nvSpPr>
            <p:spPr>
              <a:xfrm>
                <a:off x="557779" y="1615331"/>
                <a:ext cx="947268" cy="492443"/>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50" name="TextBox 49"/>
              <p:cNvSpPr txBox="1"/>
              <p:nvPr/>
            </p:nvSpPr>
            <p:spPr>
              <a:xfrm>
                <a:off x="1362990" y="1668583"/>
                <a:ext cx="1274281" cy="615553"/>
              </a:xfrm>
              <a:prstGeom prst="rect">
                <a:avLst/>
              </a:prstGeom>
              <a:noFill/>
            </p:spPr>
            <p:txBody>
              <a:bodyPr wrap="none" rtlCol="0">
                <a:spAutoFit/>
              </a:bodyPr>
              <a:lstStyle/>
              <a:p>
                <a:pPr defTabSz="457200"/>
                <a:r>
                  <a:rPr lang="en-US" sz="2400" b="1" dirty="0">
                    <a:solidFill>
                      <a:srgbClr val="FDC00F"/>
                    </a:solidFill>
                    <a:latin typeface="Arial"/>
                  </a:rPr>
                  <a:t>$8.24</a:t>
                </a:r>
              </a:p>
            </p:txBody>
          </p:sp>
        </p:grpSp>
        <p:pic>
          <p:nvPicPr>
            <p:cNvPr id="48" name="Picture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51" name="TextBox 50"/>
          <p:cNvSpPr txBox="1"/>
          <p:nvPr/>
        </p:nvSpPr>
        <p:spPr>
          <a:xfrm>
            <a:off x="5976624" y="369813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$22.00</a:t>
            </a:r>
          </a:p>
        </p:txBody>
      </p:sp>
      <p:sp>
        <p:nvSpPr>
          <p:cNvPr id="52" name="Content Placeholder 11"/>
          <p:cNvSpPr txBox="1">
            <a:spLocks/>
          </p:cNvSpPr>
          <p:nvPr/>
        </p:nvSpPr>
        <p:spPr>
          <a:xfrm>
            <a:off x="1225270" y="334794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FFFFFF"/>
                </a:solidFill>
                <a:latin typeface="Arial"/>
                <a:ea typeface="Arial"/>
                <a:cs typeface="Arial"/>
              </a:rPr>
              <a:t>Baby Essentials Baby Girl’s Bubble Romper</a:t>
            </a:r>
            <a:endParaRPr lang="en-US" sz="1400" dirty="0">
              <a:solidFill>
                <a:srgbClr val="FFFFFF"/>
              </a:solidFill>
              <a:latin typeface="Arial"/>
            </a:endParaRPr>
          </a:p>
        </p:txBody>
      </p:sp>
      <p:pic>
        <p:nvPicPr>
          <p:cNvPr id="57" name="Picture 56"/>
          <p:cNvPicPr>
            <a:picLocks noChangeAspect="1"/>
          </p:cNvPicPr>
          <p:nvPr/>
        </p:nvPicPr>
        <p:blipFill rotWithShape="1">
          <a:blip r:embed="rId7"/>
          <a:srcRect l="12558" t="42882" r="67105" b="19235"/>
          <a:stretch/>
        </p:blipFill>
        <p:spPr>
          <a:xfrm>
            <a:off x="391474" y="1251019"/>
            <a:ext cx="758546" cy="794316"/>
          </a:xfrm>
          <a:prstGeom prst="rect">
            <a:avLst/>
          </a:prstGeom>
        </p:spPr>
      </p:pic>
      <p:pic>
        <p:nvPicPr>
          <p:cNvPr id="58" name="Picture 57"/>
          <p:cNvPicPr>
            <a:picLocks noChangeAspect="1"/>
          </p:cNvPicPr>
          <p:nvPr/>
        </p:nvPicPr>
        <p:blipFill rotWithShape="1">
          <a:blip r:embed="rId8"/>
          <a:srcRect l="13429" t="17859" r="67356" b="38877"/>
          <a:stretch/>
        </p:blipFill>
        <p:spPr>
          <a:xfrm>
            <a:off x="388506" y="2130723"/>
            <a:ext cx="802078" cy="1015226"/>
          </a:xfrm>
          <a:prstGeom prst="rect">
            <a:avLst/>
          </a:prstGeom>
        </p:spPr>
      </p:pic>
      <p:pic>
        <p:nvPicPr>
          <p:cNvPr id="60" name="Picture 59" descr="Screen Shot 2015-08-06 at 9.54.55 PM.png"/>
          <p:cNvPicPr>
            <a:picLocks noChangeAspect="1"/>
          </p:cNvPicPr>
          <p:nvPr/>
        </p:nvPicPr>
        <p:blipFill rotWithShape="1">
          <a:blip r:embed="rId9" cstate="print">
            <a:extLst>
              <a:ext uri="{28A0092B-C50C-407E-A947-70E740481C1C}">
                <a14:useLocalDpi xmlns:a14="http://schemas.microsoft.com/office/drawing/2010/main" val="0"/>
              </a:ext>
            </a:extLst>
          </a:blip>
          <a:srcRect l="7166" t="31500" r="50701"/>
          <a:stretch/>
        </p:blipFill>
        <p:spPr>
          <a:xfrm>
            <a:off x="385962" y="3319574"/>
            <a:ext cx="757038" cy="967458"/>
          </a:xfrm>
          <a:prstGeom prst="rect">
            <a:avLst/>
          </a:prstGeom>
        </p:spPr>
      </p:pic>
    </p:spTree>
    <p:extLst>
      <p:ext uri="{BB962C8B-B14F-4D97-AF65-F5344CB8AC3E}">
        <p14:creationId xmlns:p14="http://schemas.microsoft.com/office/powerpoint/2010/main" val="12491313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9208" y="998886"/>
            <a:ext cx="1090791" cy="21315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85" y="654073"/>
            <a:ext cx="2696341" cy="340718"/>
          </a:xfrm>
          <a:prstGeom prst="rect">
            <a:avLst/>
          </a:prstGeom>
        </p:spPr>
      </p:pic>
      <p:sp>
        <p:nvSpPr>
          <p:cNvPr id="32" name="TextBox 31"/>
          <p:cNvSpPr txBox="1"/>
          <p:nvPr/>
        </p:nvSpPr>
        <p:spPr>
          <a:xfrm>
            <a:off x="7400857" y="152638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$56.04</a:t>
            </a:r>
          </a:p>
        </p:txBody>
      </p:sp>
      <p:pic>
        <p:nvPicPr>
          <p:cNvPr id="75" name="Picture 74"/>
          <p:cNvPicPr>
            <a:picLocks noChangeAspect="1"/>
          </p:cNvPicPr>
          <p:nvPr/>
        </p:nvPicPr>
        <p:blipFill>
          <a:blip r:embed="rId4"/>
          <a:stretch>
            <a:fillRect/>
          </a:stretch>
        </p:blipFill>
        <p:spPr>
          <a:xfrm>
            <a:off x="1308526" y="1576006"/>
            <a:ext cx="350264" cy="326913"/>
          </a:xfrm>
          <a:prstGeom prst="rect">
            <a:avLst/>
          </a:prstGeom>
        </p:spPr>
      </p:pic>
      <p:pic>
        <p:nvPicPr>
          <p:cNvPr id="76" name="Picture 75"/>
          <p:cNvPicPr>
            <a:picLocks noChangeAspect="1"/>
          </p:cNvPicPr>
          <p:nvPr/>
        </p:nvPicPr>
        <p:blipFill>
          <a:blip r:embed="rId5"/>
          <a:stretch>
            <a:fillRect/>
          </a:stretch>
        </p:blipFill>
        <p:spPr>
          <a:xfrm>
            <a:off x="2905444" y="1569095"/>
            <a:ext cx="396965" cy="344426"/>
          </a:xfrm>
          <a:prstGeom prst="rect">
            <a:avLst/>
          </a:prstGeom>
        </p:spPr>
      </p:pic>
      <p:sp>
        <p:nvSpPr>
          <p:cNvPr id="77" name="TextBox 76"/>
          <p:cNvSpPr txBox="1"/>
          <p:nvPr/>
        </p:nvSpPr>
        <p:spPr>
          <a:xfrm>
            <a:off x="1651267" y="150181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78" name="TextBox 77"/>
          <p:cNvSpPr txBox="1"/>
          <p:nvPr/>
        </p:nvSpPr>
        <p:spPr>
          <a:xfrm>
            <a:off x="1651267" y="164158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$0.60</a:t>
            </a:r>
          </a:p>
        </p:txBody>
      </p:sp>
      <p:sp>
        <p:nvSpPr>
          <p:cNvPr id="79" name="TextBox 78"/>
          <p:cNvSpPr txBox="1"/>
          <p:nvPr/>
        </p:nvSpPr>
        <p:spPr>
          <a:xfrm>
            <a:off x="3268302" y="150181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80" name="TextBox 79"/>
          <p:cNvSpPr txBox="1"/>
          <p:nvPr/>
        </p:nvSpPr>
        <p:spPr>
          <a:xfrm>
            <a:off x="3268302" y="164158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1.20</a:t>
            </a:r>
          </a:p>
        </p:txBody>
      </p:sp>
      <p:grpSp>
        <p:nvGrpSpPr>
          <p:cNvPr id="81" name="Group 80"/>
          <p:cNvGrpSpPr/>
          <p:nvPr/>
        </p:nvGrpSpPr>
        <p:grpSpPr>
          <a:xfrm>
            <a:off x="3947176" y="1418297"/>
            <a:ext cx="1731141" cy="785754"/>
            <a:chOff x="4336661" y="760631"/>
            <a:chExt cx="2308187" cy="1047672"/>
          </a:xfrm>
        </p:grpSpPr>
        <p:grpSp>
          <p:nvGrpSpPr>
            <p:cNvPr id="82" name="Group 81"/>
            <p:cNvGrpSpPr/>
            <p:nvPr/>
          </p:nvGrpSpPr>
          <p:grpSpPr>
            <a:xfrm>
              <a:off x="4336661" y="760631"/>
              <a:ext cx="2308187" cy="668805"/>
              <a:chOff x="557779" y="1615331"/>
              <a:chExt cx="2308187" cy="668805"/>
            </a:xfrm>
          </p:grpSpPr>
          <p:sp>
            <p:nvSpPr>
              <p:cNvPr id="84" name="TextBox 83"/>
              <p:cNvSpPr txBox="1"/>
              <p:nvPr/>
            </p:nvSpPr>
            <p:spPr>
              <a:xfrm>
                <a:off x="557779" y="1615331"/>
                <a:ext cx="947268" cy="492443"/>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85" name="TextBox 84"/>
              <p:cNvSpPr txBox="1"/>
              <p:nvPr/>
            </p:nvSpPr>
            <p:spPr>
              <a:xfrm>
                <a:off x="1362990" y="1668583"/>
                <a:ext cx="1502976" cy="615553"/>
              </a:xfrm>
              <a:prstGeom prst="rect">
                <a:avLst/>
              </a:prstGeom>
              <a:noFill/>
            </p:spPr>
            <p:txBody>
              <a:bodyPr wrap="none" rtlCol="0">
                <a:spAutoFit/>
              </a:bodyPr>
              <a:lstStyle/>
              <a:p>
                <a:pPr defTabSz="457200"/>
                <a:r>
                  <a:rPr lang="en-US" sz="2400" b="1" dirty="0">
                    <a:solidFill>
                      <a:srgbClr val="FDC00F"/>
                    </a:solidFill>
                    <a:latin typeface="Arial"/>
                  </a:rPr>
                  <a:t>$29.95</a:t>
                </a:r>
              </a:p>
            </p:txBody>
          </p:sp>
        </p:grpSp>
        <p:pic>
          <p:nvPicPr>
            <p:cNvPr id="83" name="Picture 8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86" name="Content Placeholder 11"/>
          <p:cNvSpPr txBox="1">
            <a:spLocks/>
          </p:cNvSpPr>
          <p:nvPr/>
        </p:nvSpPr>
        <p:spPr>
          <a:xfrm>
            <a:off x="1225270" y="114300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High Sierra Fat Boy Wonderland Pink/Lemonade/White Backpack</a:t>
            </a:r>
          </a:p>
        </p:txBody>
      </p:sp>
      <p:pic>
        <p:nvPicPr>
          <p:cNvPr id="57" name="Picture 56"/>
          <p:cNvPicPr>
            <a:picLocks noChangeAspect="1"/>
          </p:cNvPicPr>
          <p:nvPr/>
        </p:nvPicPr>
        <p:blipFill rotWithShape="1">
          <a:blip r:embed="rId7"/>
          <a:srcRect l="12061" t="19977" r="65279" b="36460"/>
          <a:stretch/>
        </p:blipFill>
        <p:spPr>
          <a:xfrm>
            <a:off x="350909" y="1178164"/>
            <a:ext cx="777013" cy="839755"/>
          </a:xfrm>
          <a:prstGeom prst="rect">
            <a:avLst/>
          </a:prstGeom>
        </p:spPr>
      </p:pic>
      <p:pic>
        <p:nvPicPr>
          <p:cNvPr id="58" name="Picture 57"/>
          <p:cNvPicPr>
            <a:picLocks noChangeAspect="1"/>
          </p:cNvPicPr>
          <p:nvPr/>
        </p:nvPicPr>
        <p:blipFill>
          <a:blip r:embed="rId4"/>
          <a:stretch>
            <a:fillRect/>
          </a:stretch>
        </p:blipFill>
        <p:spPr>
          <a:xfrm>
            <a:off x="1308526" y="2695096"/>
            <a:ext cx="350264" cy="326913"/>
          </a:xfrm>
          <a:prstGeom prst="rect">
            <a:avLst/>
          </a:prstGeom>
        </p:spPr>
      </p:pic>
      <p:pic>
        <p:nvPicPr>
          <p:cNvPr id="59" name="Picture 58"/>
          <p:cNvPicPr>
            <a:picLocks noChangeAspect="1"/>
          </p:cNvPicPr>
          <p:nvPr/>
        </p:nvPicPr>
        <p:blipFill>
          <a:blip r:embed="rId5"/>
          <a:stretch>
            <a:fillRect/>
          </a:stretch>
        </p:blipFill>
        <p:spPr>
          <a:xfrm>
            <a:off x="2905444" y="2688185"/>
            <a:ext cx="396965" cy="344426"/>
          </a:xfrm>
          <a:prstGeom prst="rect">
            <a:avLst/>
          </a:prstGeom>
        </p:spPr>
      </p:pic>
      <p:sp>
        <p:nvSpPr>
          <p:cNvPr id="60" name="TextBox 59"/>
          <p:cNvSpPr txBox="1"/>
          <p:nvPr/>
        </p:nvSpPr>
        <p:spPr>
          <a:xfrm>
            <a:off x="1651267" y="262090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61" name="TextBox 60"/>
          <p:cNvSpPr txBox="1"/>
          <p:nvPr/>
        </p:nvSpPr>
        <p:spPr>
          <a:xfrm>
            <a:off x="1651267" y="276067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$1.30</a:t>
            </a:r>
          </a:p>
        </p:txBody>
      </p:sp>
      <p:sp>
        <p:nvSpPr>
          <p:cNvPr id="62" name="TextBox 61"/>
          <p:cNvSpPr txBox="1"/>
          <p:nvPr/>
        </p:nvSpPr>
        <p:spPr>
          <a:xfrm>
            <a:off x="3268302" y="262090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63" name="TextBox 62"/>
          <p:cNvSpPr txBox="1"/>
          <p:nvPr/>
        </p:nvSpPr>
        <p:spPr>
          <a:xfrm>
            <a:off x="3268302" y="276067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0.00</a:t>
            </a:r>
          </a:p>
        </p:txBody>
      </p:sp>
      <p:grpSp>
        <p:nvGrpSpPr>
          <p:cNvPr id="64" name="Group 63"/>
          <p:cNvGrpSpPr/>
          <p:nvPr/>
        </p:nvGrpSpPr>
        <p:grpSpPr>
          <a:xfrm>
            <a:off x="3947176" y="2537387"/>
            <a:ext cx="1731141" cy="785754"/>
            <a:chOff x="4336661" y="760631"/>
            <a:chExt cx="2308187" cy="1047672"/>
          </a:xfrm>
        </p:grpSpPr>
        <p:grpSp>
          <p:nvGrpSpPr>
            <p:cNvPr id="65" name="Group 64"/>
            <p:cNvGrpSpPr/>
            <p:nvPr/>
          </p:nvGrpSpPr>
          <p:grpSpPr>
            <a:xfrm>
              <a:off x="4336661" y="760631"/>
              <a:ext cx="2308187" cy="668805"/>
              <a:chOff x="557779" y="1615331"/>
              <a:chExt cx="2308187" cy="668805"/>
            </a:xfrm>
          </p:grpSpPr>
          <p:sp>
            <p:nvSpPr>
              <p:cNvPr id="67" name="TextBox 66"/>
              <p:cNvSpPr txBox="1"/>
              <p:nvPr/>
            </p:nvSpPr>
            <p:spPr>
              <a:xfrm>
                <a:off x="557779" y="1615331"/>
                <a:ext cx="947268" cy="492443"/>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68" name="TextBox 67"/>
              <p:cNvSpPr txBox="1"/>
              <p:nvPr/>
            </p:nvSpPr>
            <p:spPr>
              <a:xfrm>
                <a:off x="1362990" y="1668583"/>
                <a:ext cx="1502976" cy="615553"/>
              </a:xfrm>
              <a:prstGeom prst="rect">
                <a:avLst/>
              </a:prstGeom>
              <a:noFill/>
            </p:spPr>
            <p:txBody>
              <a:bodyPr wrap="none" rtlCol="0">
                <a:spAutoFit/>
              </a:bodyPr>
              <a:lstStyle/>
              <a:p>
                <a:pPr defTabSz="457200"/>
                <a:r>
                  <a:rPr lang="en-US" sz="2400" b="1" dirty="0">
                    <a:solidFill>
                      <a:srgbClr val="FDC00F"/>
                    </a:solidFill>
                    <a:latin typeface="Arial"/>
                  </a:rPr>
                  <a:t>$25.95</a:t>
                </a:r>
              </a:p>
            </p:txBody>
          </p:sp>
        </p:grpSp>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69" name="TextBox 68"/>
          <p:cNvSpPr txBox="1"/>
          <p:nvPr/>
        </p:nvSpPr>
        <p:spPr>
          <a:xfrm>
            <a:off x="6702510" y="257175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$29.64</a:t>
            </a:r>
          </a:p>
        </p:txBody>
      </p:sp>
      <p:sp>
        <p:nvSpPr>
          <p:cNvPr id="70" name="Content Placeholder 11"/>
          <p:cNvSpPr txBox="1">
            <a:spLocks/>
          </p:cNvSpPr>
          <p:nvPr/>
        </p:nvSpPr>
        <p:spPr>
          <a:xfrm>
            <a:off x="1225270" y="222885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400" dirty="0" err="1">
                <a:solidFill>
                  <a:prstClr val="white"/>
                </a:solidFill>
                <a:latin typeface="Arial"/>
              </a:rPr>
              <a:t>Jansport</a:t>
            </a:r>
            <a:r>
              <a:rPr lang="en-US" sz="1400" dirty="0">
                <a:solidFill>
                  <a:prstClr val="white"/>
                </a:solidFill>
                <a:latin typeface="Arial"/>
              </a:rPr>
              <a:t> </a:t>
            </a:r>
            <a:r>
              <a:rPr lang="en-US" sz="1400" dirty="0" err="1">
                <a:solidFill>
                  <a:prstClr val="white"/>
                </a:solidFill>
                <a:latin typeface="Arial"/>
              </a:rPr>
              <a:t>SuperBreak</a:t>
            </a:r>
            <a:r>
              <a:rPr lang="en-US" sz="1400" dirty="0">
                <a:solidFill>
                  <a:prstClr val="white"/>
                </a:solidFill>
                <a:latin typeface="Arial"/>
              </a:rPr>
              <a:t> Backpack - Black</a:t>
            </a:r>
          </a:p>
        </p:txBody>
      </p:sp>
      <p:pic>
        <p:nvPicPr>
          <p:cNvPr id="72" name="Picture 71"/>
          <p:cNvPicPr/>
          <p:nvPr/>
        </p:nvPicPr>
        <p:blipFill rotWithShape="1">
          <a:blip r:embed="rId8"/>
          <a:srcRect l="12293" t="17133" r="65334" b="38151"/>
          <a:stretch/>
        </p:blipFill>
        <p:spPr>
          <a:xfrm>
            <a:off x="246530" y="2173941"/>
            <a:ext cx="997324" cy="1120589"/>
          </a:xfrm>
          <a:prstGeom prst="rect">
            <a:avLst/>
          </a:prstGeom>
        </p:spPr>
      </p:pic>
      <p:sp>
        <p:nvSpPr>
          <p:cNvPr id="33" name="TextBox 32"/>
          <p:cNvSpPr txBox="1"/>
          <p:nvPr/>
        </p:nvSpPr>
        <p:spPr>
          <a:xfrm>
            <a:off x="5957989" y="3683220"/>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$59.50</a:t>
            </a:r>
          </a:p>
        </p:txBody>
      </p:sp>
      <p:pic>
        <p:nvPicPr>
          <p:cNvPr id="34" name="Picture 33"/>
          <p:cNvPicPr>
            <a:picLocks noChangeAspect="1"/>
          </p:cNvPicPr>
          <p:nvPr/>
        </p:nvPicPr>
        <p:blipFill>
          <a:blip r:embed="rId4"/>
          <a:stretch>
            <a:fillRect/>
          </a:stretch>
        </p:blipFill>
        <p:spPr>
          <a:xfrm>
            <a:off x="1308526" y="3844889"/>
            <a:ext cx="350264" cy="326913"/>
          </a:xfrm>
          <a:prstGeom prst="rect">
            <a:avLst/>
          </a:prstGeom>
        </p:spPr>
      </p:pic>
      <p:pic>
        <p:nvPicPr>
          <p:cNvPr id="35" name="Picture 34"/>
          <p:cNvPicPr>
            <a:picLocks noChangeAspect="1"/>
          </p:cNvPicPr>
          <p:nvPr/>
        </p:nvPicPr>
        <p:blipFill>
          <a:blip r:embed="rId5"/>
          <a:stretch>
            <a:fillRect/>
          </a:stretch>
        </p:blipFill>
        <p:spPr>
          <a:xfrm>
            <a:off x="2905444" y="3837978"/>
            <a:ext cx="396965" cy="344426"/>
          </a:xfrm>
          <a:prstGeom prst="rect">
            <a:avLst/>
          </a:prstGeom>
        </p:spPr>
      </p:pic>
      <p:sp>
        <p:nvSpPr>
          <p:cNvPr id="36" name="TextBox 35"/>
          <p:cNvSpPr txBox="1"/>
          <p:nvPr/>
        </p:nvSpPr>
        <p:spPr>
          <a:xfrm>
            <a:off x="1651267" y="3770697"/>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37" name="TextBox 36"/>
          <p:cNvSpPr txBox="1"/>
          <p:nvPr/>
        </p:nvSpPr>
        <p:spPr>
          <a:xfrm>
            <a:off x="1651267" y="3910464"/>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$0.36</a:t>
            </a:r>
          </a:p>
        </p:txBody>
      </p:sp>
      <p:sp>
        <p:nvSpPr>
          <p:cNvPr id="38" name="TextBox 37"/>
          <p:cNvSpPr txBox="1"/>
          <p:nvPr/>
        </p:nvSpPr>
        <p:spPr>
          <a:xfrm>
            <a:off x="3268302" y="3770697"/>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39" name="TextBox 38"/>
          <p:cNvSpPr txBox="1"/>
          <p:nvPr/>
        </p:nvSpPr>
        <p:spPr>
          <a:xfrm>
            <a:off x="3268302" y="3910464"/>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0.72</a:t>
            </a:r>
          </a:p>
        </p:txBody>
      </p:sp>
      <p:grpSp>
        <p:nvGrpSpPr>
          <p:cNvPr id="40" name="Group 39"/>
          <p:cNvGrpSpPr/>
          <p:nvPr/>
        </p:nvGrpSpPr>
        <p:grpSpPr>
          <a:xfrm>
            <a:off x="3947176" y="3687179"/>
            <a:ext cx="1731141" cy="785754"/>
            <a:chOff x="4336661" y="760631"/>
            <a:chExt cx="2308187" cy="1047672"/>
          </a:xfrm>
        </p:grpSpPr>
        <p:grpSp>
          <p:nvGrpSpPr>
            <p:cNvPr id="41" name="Group 40"/>
            <p:cNvGrpSpPr/>
            <p:nvPr/>
          </p:nvGrpSpPr>
          <p:grpSpPr>
            <a:xfrm>
              <a:off x="4336661" y="760631"/>
              <a:ext cx="2308187" cy="668805"/>
              <a:chOff x="557779" y="1615331"/>
              <a:chExt cx="2308187" cy="668805"/>
            </a:xfrm>
          </p:grpSpPr>
          <p:sp>
            <p:nvSpPr>
              <p:cNvPr id="43" name="TextBox 42"/>
              <p:cNvSpPr txBox="1"/>
              <p:nvPr/>
            </p:nvSpPr>
            <p:spPr>
              <a:xfrm>
                <a:off x="557779" y="1615331"/>
                <a:ext cx="947268" cy="492443"/>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44" name="TextBox 43"/>
              <p:cNvSpPr txBox="1"/>
              <p:nvPr/>
            </p:nvSpPr>
            <p:spPr>
              <a:xfrm>
                <a:off x="1362990" y="1668583"/>
                <a:ext cx="1502976" cy="615553"/>
              </a:xfrm>
              <a:prstGeom prst="rect">
                <a:avLst/>
              </a:prstGeom>
              <a:noFill/>
            </p:spPr>
            <p:txBody>
              <a:bodyPr wrap="none" rtlCol="0">
                <a:spAutoFit/>
              </a:bodyPr>
              <a:lstStyle/>
              <a:p>
                <a:pPr defTabSz="457200"/>
                <a:r>
                  <a:rPr lang="en-US" sz="2400" b="1" dirty="0">
                    <a:solidFill>
                      <a:srgbClr val="FDC00F"/>
                    </a:solidFill>
                    <a:latin typeface="Arial"/>
                  </a:rPr>
                  <a:t>$17.99</a:t>
                </a:r>
              </a:p>
            </p:txBody>
          </p:sp>
        </p:grpSp>
        <p:pic>
          <p:nvPicPr>
            <p:cNvPr id="42" name="Picture 4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45" name="Content Placeholder 11"/>
          <p:cNvSpPr txBox="1">
            <a:spLocks/>
          </p:cNvSpPr>
          <p:nvPr/>
        </p:nvSpPr>
        <p:spPr>
          <a:xfrm>
            <a:off x="1225270" y="3411883"/>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Lauren Jeans Co. Three-Quarter Sleeve Henley Top</a:t>
            </a:r>
          </a:p>
        </p:txBody>
      </p:sp>
      <p:pic>
        <p:nvPicPr>
          <p:cNvPr id="46" name="Picture 45" descr="Screen Shot 2015-08-06 at 10.14.14 PM.png"/>
          <p:cNvPicPr>
            <a:picLocks noChangeAspect="1"/>
          </p:cNvPicPr>
          <p:nvPr/>
        </p:nvPicPr>
        <p:blipFill rotWithShape="1">
          <a:blip r:embed="rId9" cstate="print">
            <a:extLst>
              <a:ext uri="{28A0092B-C50C-407E-A947-70E740481C1C}">
                <a14:useLocalDpi xmlns:a14="http://schemas.microsoft.com/office/drawing/2010/main" val="0"/>
              </a:ext>
            </a:extLst>
          </a:blip>
          <a:srcRect l="14302" t="39063" r="57266" b="7015"/>
          <a:stretch/>
        </p:blipFill>
        <p:spPr>
          <a:xfrm>
            <a:off x="248772" y="3487593"/>
            <a:ext cx="779928" cy="1070022"/>
          </a:xfrm>
          <a:prstGeom prst="rect">
            <a:avLst/>
          </a:prstGeom>
        </p:spPr>
      </p:pic>
    </p:spTree>
    <p:extLst>
      <p:ext uri="{BB962C8B-B14F-4D97-AF65-F5344CB8AC3E}">
        <p14:creationId xmlns:p14="http://schemas.microsoft.com/office/powerpoint/2010/main" val="16660121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9208" y="998886"/>
            <a:ext cx="1090791" cy="21315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85" y="654073"/>
            <a:ext cx="2696341" cy="340718"/>
          </a:xfrm>
          <a:prstGeom prst="rect">
            <a:avLst/>
          </a:prstGeom>
        </p:spPr>
      </p:pic>
      <p:pic>
        <p:nvPicPr>
          <p:cNvPr id="13" name="Picture 12"/>
          <p:cNvPicPr>
            <a:picLocks noChangeAspect="1"/>
          </p:cNvPicPr>
          <p:nvPr/>
        </p:nvPicPr>
        <p:blipFill>
          <a:blip r:embed="rId4"/>
          <a:stretch>
            <a:fillRect/>
          </a:stretch>
        </p:blipFill>
        <p:spPr>
          <a:xfrm>
            <a:off x="1308526" y="1528136"/>
            <a:ext cx="350264" cy="326913"/>
          </a:xfrm>
          <a:prstGeom prst="rect">
            <a:avLst/>
          </a:prstGeom>
        </p:spPr>
      </p:pic>
      <p:pic>
        <p:nvPicPr>
          <p:cNvPr id="14" name="Picture 13"/>
          <p:cNvPicPr>
            <a:picLocks noChangeAspect="1"/>
          </p:cNvPicPr>
          <p:nvPr/>
        </p:nvPicPr>
        <p:blipFill>
          <a:blip r:embed="rId5"/>
          <a:stretch>
            <a:fillRect/>
          </a:stretch>
        </p:blipFill>
        <p:spPr>
          <a:xfrm>
            <a:off x="2905444" y="1521226"/>
            <a:ext cx="396965" cy="344426"/>
          </a:xfrm>
          <a:prstGeom prst="rect">
            <a:avLst/>
          </a:prstGeom>
        </p:spPr>
      </p:pic>
      <p:sp>
        <p:nvSpPr>
          <p:cNvPr id="15" name="TextBox 14"/>
          <p:cNvSpPr txBox="1"/>
          <p:nvPr/>
        </p:nvSpPr>
        <p:spPr>
          <a:xfrm>
            <a:off x="1651267" y="145394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16" name="TextBox 15"/>
          <p:cNvSpPr txBox="1"/>
          <p:nvPr/>
        </p:nvSpPr>
        <p:spPr>
          <a:xfrm>
            <a:off x="1651267" y="159371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$0.27</a:t>
            </a:r>
          </a:p>
        </p:txBody>
      </p:sp>
      <p:sp>
        <p:nvSpPr>
          <p:cNvPr id="17" name="TextBox 16"/>
          <p:cNvSpPr txBox="1"/>
          <p:nvPr/>
        </p:nvSpPr>
        <p:spPr>
          <a:xfrm>
            <a:off x="3268302" y="145394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18" name="TextBox 17"/>
          <p:cNvSpPr txBox="1"/>
          <p:nvPr/>
        </p:nvSpPr>
        <p:spPr>
          <a:xfrm>
            <a:off x="3268302" y="159371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1.10</a:t>
            </a:r>
          </a:p>
        </p:txBody>
      </p:sp>
      <p:grpSp>
        <p:nvGrpSpPr>
          <p:cNvPr id="2" name="Group 1"/>
          <p:cNvGrpSpPr/>
          <p:nvPr/>
        </p:nvGrpSpPr>
        <p:grpSpPr>
          <a:xfrm>
            <a:off x="4078908" y="1370427"/>
            <a:ext cx="1748774" cy="785754"/>
            <a:chOff x="4336661" y="760631"/>
            <a:chExt cx="2331698" cy="1047672"/>
          </a:xfrm>
        </p:grpSpPr>
        <p:grpSp>
          <p:nvGrpSpPr>
            <p:cNvPr id="19" name="Group 18"/>
            <p:cNvGrpSpPr/>
            <p:nvPr/>
          </p:nvGrpSpPr>
          <p:grpSpPr>
            <a:xfrm>
              <a:off x="4336661" y="760631"/>
              <a:ext cx="2331698" cy="791915"/>
              <a:chOff x="557779" y="1615331"/>
              <a:chExt cx="2331698" cy="791915"/>
            </a:xfrm>
          </p:grpSpPr>
          <p:sp>
            <p:nvSpPr>
              <p:cNvPr id="20" name="TextBox 19"/>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21" name="TextBox 20"/>
              <p:cNvSpPr txBox="1"/>
              <p:nvPr/>
            </p:nvSpPr>
            <p:spPr>
              <a:xfrm>
                <a:off x="1362990" y="1668583"/>
                <a:ext cx="1526487" cy="738663"/>
              </a:xfrm>
              <a:prstGeom prst="rect">
                <a:avLst/>
              </a:prstGeom>
              <a:noFill/>
            </p:spPr>
            <p:txBody>
              <a:bodyPr wrap="none" rtlCol="0">
                <a:spAutoFit/>
              </a:bodyPr>
              <a:lstStyle/>
              <a:p>
                <a:pPr defTabSz="457200"/>
                <a:r>
                  <a:rPr lang="en-US" sz="3000" b="1" dirty="0">
                    <a:solidFill>
                      <a:srgbClr val="FDC00F"/>
                    </a:solidFill>
                    <a:latin typeface="Arial"/>
                  </a:rPr>
                  <a:t>$5.49</a:t>
                </a:r>
              </a:p>
            </p:txBody>
          </p:sp>
        </p:grpSp>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2" name="TextBox 31"/>
          <p:cNvSpPr txBox="1"/>
          <p:nvPr/>
        </p:nvSpPr>
        <p:spPr>
          <a:xfrm>
            <a:off x="7213403" y="1404791"/>
            <a:ext cx="1883831" cy="6232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3600" b="1" dirty="0">
                <a:solidFill>
                  <a:prstClr val="black">
                    <a:lumMod val="85000"/>
                    <a:lumOff val="15000"/>
                  </a:prstClr>
                </a:solidFill>
                <a:latin typeface="Arial"/>
              </a:rPr>
              <a:t>$6.43</a:t>
            </a:r>
          </a:p>
        </p:txBody>
      </p:sp>
      <p:pic>
        <p:nvPicPr>
          <p:cNvPr id="24" name="Picture 23"/>
          <p:cNvPicPr>
            <a:picLocks noChangeAspect="1"/>
          </p:cNvPicPr>
          <p:nvPr/>
        </p:nvPicPr>
        <p:blipFill>
          <a:blip r:embed="rId4"/>
          <a:stretch>
            <a:fillRect/>
          </a:stretch>
        </p:blipFill>
        <p:spPr>
          <a:xfrm>
            <a:off x="1308526" y="2695096"/>
            <a:ext cx="350264" cy="326913"/>
          </a:xfrm>
          <a:prstGeom prst="rect">
            <a:avLst/>
          </a:prstGeom>
        </p:spPr>
      </p:pic>
      <p:pic>
        <p:nvPicPr>
          <p:cNvPr id="25" name="Picture 24"/>
          <p:cNvPicPr>
            <a:picLocks noChangeAspect="1"/>
          </p:cNvPicPr>
          <p:nvPr/>
        </p:nvPicPr>
        <p:blipFill>
          <a:blip r:embed="rId5"/>
          <a:stretch>
            <a:fillRect/>
          </a:stretch>
        </p:blipFill>
        <p:spPr>
          <a:xfrm>
            <a:off x="2905444" y="2688185"/>
            <a:ext cx="396965" cy="344426"/>
          </a:xfrm>
          <a:prstGeom prst="rect">
            <a:avLst/>
          </a:prstGeom>
        </p:spPr>
      </p:pic>
      <p:sp>
        <p:nvSpPr>
          <p:cNvPr id="27" name="TextBox 26"/>
          <p:cNvSpPr txBox="1"/>
          <p:nvPr/>
        </p:nvSpPr>
        <p:spPr>
          <a:xfrm>
            <a:off x="1651267" y="262090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28" name="TextBox 27"/>
          <p:cNvSpPr txBox="1"/>
          <p:nvPr/>
        </p:nvSpPr>
        <p:spPr>
          <a:xfrm>
            <a:off x="1651267" y="276067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$0.12</a:t>
            </a:r>
          </a:p>
        </p:txBody>
      </p:sp>
      <p:sp>
        <p:nvSpPr>
          <p:cNvPr id="31" name="TextBox 30"/>
          <p:cNvSpPr txBox="1"/>
          <p:nvPr/>
        </p:nvSpPr>
        <p:spPr>
          <a:xfrm>
            <a:off x="3268302" y="262090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33" name="TextBox 32"/>
          <p:cNvSpPr txBox="1"/>
          <p:nvPr/>
        </p:nvSpPr>
        <p:spPr>
          <a:xfrm>
            <a:off x="3268302" y="276067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0.24</a:t>
            </a:r>
          </a:p>
        </p:txBody>
      </p:sp>
      <p:grpSp>
        <p:nvGrpSpPr>
          <p:cNvPr id="34" name="Group 33"/>
          <p:cNvGrpSpPr/>
          <p:nvPr/>
        </p:nvGrpSpPr>
        <p:grpSpPr>
          <a:xfrm>
            <a:off x="4078908" y="2537387"/>
            <a:ext cx="1748774" cy="785754"/>
            <a:chOff x="4336661" y="760631"/>
            <a:chExt cx="2331698" cy="1047672"/>
          </a:xfrm>
        </p:grpSpPr>
        <p:grpSp>
          <p:nvGrpSpPr>
            <p:cNvPr id="35" name="Group 34"/>
            <p:cNvGrpSpPr/>
            <p:nvPr/>
          </p:nvGrpSpPr>
          <p:grpSpPr>
            <a:xfrm>
              <a:off x="4336661" y="760631"/>
              <a:ext cx="2331698" cy="791915"/>
              <a:chOff x="557779" y="1615331"/>
              <a:chExt cx="2331698" cy="791915"/>
            </a:xfrm>
          </p:grpSpPr>
          <p:sp>
            <p:nvSpPr>
              <p:cNvPr id="37" name="TextBox 36"/>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38" name="TextBox 37"/>
              <p:cNvSpPr txBox="1"/>
              <p:nvPr/>
            </p:nvSpPr>
            <p:spPr>
              <a:xfrm>
                <a:off x="1362990" y="1668583"/>
                <a:ext cx="1526487" cy="738663"/>
              </a:xfrm>
              <a:prstGeom prst="rect">
                <a:avLst/>
              </a:prstGeom>
              <a:noFill/>
            </p:spPr>
            <p:txBody>
              <a:bodyPr wrap="none" rtlCol="0">
                <a:spAutoFit/>
              </a:bodyPr>
              <a:lstStyle/>
              <a:p>
                <a:pPr defTabSz="457200"/>
                <a:r>
                  <a:rPr lang="en-US" sz="3000" b="1" dirty="0">
                    <a:solidFill>
                      <a:srgbClr val="FDC00F"/>
                    </a:solidFill>
                    <a:latin typeface="Arial"/>
                  </a:rPr>
                  <a:t>$6.00</a:t>
                </a:r>
              </a:p>
            </p:txBody>
          </p:sp>
        </p:grpSp>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9" name="TextBox 38"/>
          <p:cNvSpPr txBox="1"/>
          <p:nvPr/>
        </p:nvSpPr>
        <p:spPr>
          <a:xfrm>
            <a:off x="6450831" y="2571750"/>
            <a:ext cx="2140588" cy="6232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3600" b="1" dirty="0">
                <a:solidFill>
                  <a:prstClr val="black">
                    <a:lumMod val="85000"/>
                    <a:lumOff val="15000"/>
                  </a:prstClr>
                </a:solidFill>
                <a:latin typeface="Arial"/>
              </a:rPr>
              <a:t>$12.95</a:t>
            </a:r>
          </a:p>
        </p:txBody>
      </p:sp>
      <p:pic>
        <p:nvPicPr>
          <p:cNvPr id="41" name="Picture 40"/>
          <p:cNvPicPr>
            <a:picLocks noChangeAspect="1"/>
          </p:cNvPicPr>
          <p:nvPr/>
        </p:nvPicPr>
        <p:blipFill>
          <a:blip r:embed="rId4"/>
          <a:stretch>
            <a:fillRect/>
          </a:stretch>
        </p:blipFill>
        <p:spPr>
          <a:xfrm>
            <a:off x="1308526" y="3780946"/>
            <a:ext cx="350264" cy="326913"/>
          </a:xfrm>
          <a:prstGeom prst="rect">
            <a:avLst/>
          </a:prstGeom>
        </p:spPr>
      </p:pic>
      <p:pic>
        <p:nvPicPr>
          <p:cNvPr id="42" name="Picture 41"/>
          <p:cNvPicPr>
            <a:picLocks noChangeAspect="1"/>
          </p:cNvPicPr>
          <p:nvPr/>
        </p:nvPicPr>
        <p:blipFill>
          <a:blip r:embed="rId5"/>
          <a:stretch>
            <a:fillRect/>
          </a:stretch>
        </p:blipFill>
        <p:spPr>
          <a:xfrm>
            <a:off x="2905444" y="3774035"/>
            <a:ext cx="396965" cy="344426"/>
          </a:xfrm>
          <a:prstGeom prst="rect">
            <a:avLst/>
          </a:prstGeom>
        </p:spPr>
      </p:pic>
      <p:sp>
        <p:nvSpPr>
          <p:cNvPr id="43" name="TextBox 42"/>
          <p:cNvSpPr txBox="1"/>
          <p:nvPr/>
        </p:nvSpPr>
        <p:spPr>
          <a:xfrm>
            <a:off x="1651267" y="370675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44" name="TextBox 43"/>
          <p:cNvSpPr txBox="1"/>
          <p:nvPr/>
        </p:nvSpPr>
        <p:spPr>
          <a:xfrm>
            <a:off x="1651267" y="384652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$0.30</a:t>
            </a:r>
          </a:p>
        </p:txBody>
      </p:sp>
      <p:sp>
        <p:nvSpPr>
          <p:cNvPr id="45" name="TextBox 44"/>
          <p:cNvSpPr txBox="1"/>
          <p:nvPr/>
        </p:nvSpPr>
        <p:spPr>
          <a:xfrm>
            <a:off x="3268302" y="370675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46" name="TextBox 45"/>
          <p:cNvSpPr txBox="1"/>
          <p:nvPr/>
        </p:nvSpPr>
        <p:spPr>
          <a:xfrm>
            <a:off x="3268302" y="384652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1.20</a:t>
            </a:r>
          </a:p>
        </p:txBody>
      </p:sp>
      <p:grpSp>
        <p:nvGrpSpPr>
          <p:cNvPr id="47" name="Group 46"/>
          <p:cNvGrpSpPr/>
          <p:nvPr/>
        </p:nvGrpSpPr>
        <p:grpSpPr>
          <a:xfrm>
            <a:off x="4078908" y="3623237"/>
            <a:ext cx="1748774" cy="785754"/>
            <a:chOff x="4336661" y="760631"/>
            <a:chExt cx="2331698" cy="1047672"/>
          </a:xfrm>
        </p:grpSpPr>
        <p:grpSp>
          <p:nvGrpSpPr>
            <p:cNvPr id="48" name="Group 47"/>
            <p:cNvGrpSpPr/>
            <p:nvPr/>
          </p:nvGrpSpPr>
          <p:grpSpPr>
            <a:xfrm>
              <a:off x="4336661" y="760631"/>
              <a:ext cx="2331698" cy="791915"/>
              <a:chOff x="557779" y="1615331"/>
              <a:chExt cx="2331698" cy="791915"/>
            </a:xfrm>
          </p:grpSpPr>
          <p:sp>
            <p:nvSpPr>
              <p:cNvPr id="50" name="TextBox 49"/>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51" name="TextBox 50"/>
              <p:cNvSpPr txBox="1"/>
              <p:nvPr/>
            </p:nvSpPr>
            <p:spPr>
              <a:xfrm>
                <a:off x="1362990" y="1668583"/>
                <a:ext cx="1526487" cy="738663"/>
              </a:xfrm>
              <a:prstGeom prst="rect">
                <a:avLst/>
              </a:prstGeom>
              <a:noFill/>
            </p:spPr>
            <p:txBody>
              <a:bodyPr wrap="none" rtlCol="0">
                <a:spAutoFit/>
              </a:bodyPr>
              <a:lstStyle/>
              <a:p>
                <a:pPr defTabSz="457200"/>
                <a:r>
                  <a:rPr lang="en-US" sz="3000" b="1" dirty="0">
                    <a:solidFill>
                      <a:srgbClr val="FDC00F"/>
                    </a:solidFill>
                    <a:latin typeface="Arial"/>
                  </a:rPr>
                  <a:t>$5.99</a:t>
                </a: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52" name="TextBox 51"/>
          <p:cNvSpPr txBox="1"/>
          <p:nvPr/>
        </p:nvSpPr>
        <p:spPr>
          <a:xfrm>
            <a:off x="5741503" y="3657600"/>
            <a:ext cx="1883831" cy="6232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3600" b="1" dirty="0">
                <a:solidFill>
                  <a:prstClr val="black">
                    <a:lumMod val="85000"/>
                    <a:lumOff val="15000"/>
                  </a:prstClr>
                </a:solidFill>
                <a:latin typeface="Arial"/>
              </a:rPr>
              <a:t>$8.54</a:t>
            </a:r>
          </a:p>
        </p:txBody>
      </p:sp>
      <p:sp>
        <p:nvSpPr>
          <p:cNvPr id="54" name="Content Placeholder 11"/>
          <p:cNvSpPr txBox="1">
            <a:spLocks/>
          </p:cNvSpPr>
          <p:nvPr/>
        </p:nvSpPr>
        <p:spPr>
          <a:xfrm>
            <a:off x="1225270" y="1168842"/>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solidFill>
                  <a:srgbClr val="FFFFFF"/>
                </a:solidFill>
                <a:latin typeface="Arial"/>
                <a:ea typeface="Arial"/>
                <a:cs typeface="Arial"/>
              </a:rPr>
              <a:t>BAND-AID</a:t>
            </a:r>
            <a:r>
              <a:rPr lang="en-US" sz="1400" b="0" baseline="30000" dirty="0">
                <a:solidFill>
                  <a:srgbClr val="FFFFFF"/>
                </a:solidFill>
                <a:latin typeface="Arial"/>
                <a:ea typeface="Arial"/>
                <a:cs typeface="Arial"/>
              </a:rPr>
              <a:t>®</a:t>
            </a:r>
            <a:r>
              <a:rPr lang="en-US" sz="1400" b="0" dirty="0">
                <a:solidFill>
                  <a:srgbClr val="FFFFFF"/>
                </a:solidFill>
                <a:latin typeface="Arial"/>
                <a:ea typeface="Arial"/>
                <a:cs typeface="Arial"/>
              </a:rPr>
              <a:t> - Flexible Fabric Adhesive Bandages</a:t>
            </a:r>
            <a:endParaRPr lang="en-US" sz="1400" dirty="0">
              <a:solidFill>
                <a:srgbClr val="FFFFFF"/>
              </a:solidFill>
              <a:latin typeface="Arial"/>
            </a:endParaRPr>
          </a:p>
        </p:txBody>
      </p:sp>
      <p:sp>
        <p:nvSpPr>
          <p:cNvPr id="55" name="Content Placeholder 11"/>
          <p:cNvSpPr txBox="1">
            <a:spLocks/>
          </p:cNvSpPr>
          <p:nvPr/>
        </p:nvSpPr>
        <p:spPr>
          <a:xfrm>
            <a:off x="1225270" y="222885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solidFill>
                  <a:srgbClr val="FFFFFF"/>
                </a:solidFill>
                <a:latin typeface="Arial"/>
                <a:ea typeface="Arial"/>
                <a:cs typeface="Arial"/>
              </a:rPr>
              <a:t>Claritin 24 Hour Allergy, </a:t>
            </a:r>
            <a:r>
              <a:rPr lang="en-US" sz="1400" b="0" dirty="0" err="1">
                <a:solidFill>
                  <a:srgbClr val="FFFFFF"/>
                </a:solidFill>
                <a:latin typeface="Arial"/>
                <a:ea typeface="Arial"/>
                <a:cs typeface="Arial"/>
              </a:rPr>
              <a:t>RediTabs</a:t>
            </a:r>
            <a:r>
              <a:rPr lang="en-US" sz="1400" b="0" dirty="0">
                <a:solidFill>
                  <a:srgbClr val="FFFFFF"/>
                </a:solidFill>
                <a:latin typeface="Arial"/>
                <a:ea typeface="Arial"/>
                <a:cs typeface="Arial"/>
              </a:rPr>
              <a:t>, 10 </a:t>
            </a:r>
            <a:r>
              <a:rPr lang="en-US" sz="1400" b="0" dirty="0" err="1">
                <a:solidFill>
                  <a:srgbClr val="FFFFFF"/>
                </a:solidFill>
                <a:latin typeface="Arial"/>
                <a:ea typeface="Arial"/>
                <a:cs typeface="Arial"/>
              </a:rPr>
              <a:t>ea</a:t>
            </a:r>
            <a:endParaRPr lang="en-US" sz="1400" dirty="0">
              <a:solidFill>
                <a:srgbClr val="FFFFFF"/>
              </a:solidFill>
              <a:latin typeface="Arial"/>
            </a:endParaRPr>
          </a:p>
        </p:txBody>
      </p:sp>
      <p:sp>
        <p:nvSpPr>
          <p:cNvPr id="56" name="Content Placeholder 11"/>
          <p:cNvSpPr txBox="1">
            <a:spLocks/>
          </p:cNvSpPr>
          <p:nvPr/>
        </p:nvSpPr>
        <p:spPr>
          <a:xfrm>
            <a:off x="1225270" y="3347940"/>
            <a:ext cx="8811391" cy="389466"/>
          </a:xfrm>
          <a:prstGeom prst="rect">
            <a:avLst/>
          </a:prstGeom>
        </p:spPr>
        <p:txBody>
          <a:bodyPr vert="horz" lIns="68580" tIns="34290" rIns="68580" bIns="3429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solidFill>
                  <a:srgbClr val="FFFFFF"/>
                </a:solidFill>
                <a:latin typeface="Arial"/>
                <a:ea typeface="Arial"/>
                <a:cs typeface="Arial"/>
              </a:rPr>
              <a:t>Johnson &amp; Johnson</a:t>
            </a:r>
            <a:r>
              <a:rPr lang="en-US" sz="1400" b="0" baseline="30000" dirty="0">
                <a:solidFill>
                  <a:srgbClr val="FFFFFF"/>
                </a:solidFill>
                <a:latin typeface="Arial"/>
                <a:ea typeface="Arial"/>
                <a:cs typeface="Arial"/>
              </a:rPr>
              <a:t>®</a:t>
            </a:r>
            <a:r>
              <a:rPr lang="en-US" sz="1400" b="0" dirty="0">
                <a:solidFill>
                  <a:srgbClr val="FFFFFF"/>
                </a:solidFill>
                <a:latin typeface="Arial"/>
                <a:ea typeface="Arial"/>
                <a:cs typeface="Arial"/>
              </a:rPr>
              <a:t> Red Cross</a:t>
            </a:r>
            <a:r>
              <a:rPr lang="en-US" sz="1400" b="0" baseline="30000" dirty="0">
                <a:solidFill>
                  <a:srgbClr val="FFFFFF"/>
                </a:solidFill>
                <a:latin typeface="Arial"/>
                <a:ea typeface="Arial"/>
                <a:cs typeface="Arial"/>
              </a:rPr>
              <a:t>®</a:t>
            </a:r>
            <a:r>
              <a:rPr lang="en-US" sz="1400" b="0" dirty="0">
                <a:solidFill>
                  <a:srgbClr val="FFFFFF"/>
                </a:solidFill>
                <a:latin typeface="Arial"/>
                <a:ea typeface="Arial"/>
                <a:cs typeface="Arial"/>
              </a:rPr>
              <a:t> - </a:t>
            </a:r>
            <a:br>
              <a:rPr lang="en-US" sz="1400" b="0" dirty="0">
                <a:solidFill>
                  <a:srgbClr val="FFFFFF"/>
                </a:solidFill>
                <a:latin typeface="Arial"/>
                <a:ea typeface="Arial"/>
                <a:cs typeface="Arial"/>
              </a:rPr>
            </a:br>
            <a:r>
              <a:rPr lang="en-US" sz="1400" b="0" dirty="0">
                <a:solidFill>
                  <a:srgbClr val="FFFFFF"/>
                </a:solidFill>
                <a:latin typeface="Arial"/>
                <a:ea typeface="Arial"/>
                <a:cs typeface="Arial"/>
              </a:rPr>
              <a:t>Portable Travel First Aid Kit, 70-Pieces, Plastic Case</a:t>
            </a:r>
            <a:endParaRPr lang="en-US" sz="1400" dirty="0">
              <a:solidFill>
                <a:srgbClr val="FFFFFF"/>
              </a:solidFill>
              <a:latin typeface="Arial"/>
            </a:endParaRPr>
          </a:p>
        </p:txBody>
      </p:sp>
      <p:pic>
        <p:nvPicPr>
          <p:cNvPr id="58" name="Picture 57"/>
          <p:cNvPicPr/>
          <p:nvPr/>
        </p:nvPicPr>
        <p:blipFill rotWithShape="1">
          <a:blip r:embed="rId7" cstate="screen">
            <a:extLst>
              <a:ext uri="{28A0092B-C50C-407E-A947-70E740481C1C}">
                <a14:useLocalDpi xmlns:a14="http://schemas.microsoft.com/office/drawing/2010/main"/>
              </a:ext>
            </a:extLst>
          </a:blip>
          <a:srcRect/>
          <a:stretch/>
        </p:blipFill>
        <p:spPr>
          <a:xfrm>
            <a:off x="182398" y="1286826"/>
            <a:ext cx="1043726" cy="800466"/>
          </a:xfrm>
          <a:prstGeom prst="rect">
            <a:avLst/>
          </a:prstGeom>
        </p:spPr>
      </p:pic>
      <p:pic>
        <p:nvPicPr>
          <p:cNvPr id="59" name="Picture 58"/>
          <p:cNvPicPr/>
          <p:nvPr/>
        </p:nvPicPr>
        <p:blipFill rotWithShape="1">
          <a:blip r:embed="rId8" cstate="screen">
            <a:extLst>
              <a:ext uri="{28A0092B-C50C-407E-A947-70E740481C1C}">
                <a14:useLocalDpi xmlns:a14="http://schemas.microsoft.com/office/drawing/2010/main"/>
              </a:ext>
            </a:extLst>
          </a:blip>
          <a:srcRect/>
          <a:stretch/>
        </p:blipFill>
        <p:spPr>
          <a:xfrm>
            <a:off x="233065" y="2330470"/>
            <a:ext cx="911993" cy="709274"/>
          </a:xfrm>
          <a:prstGeom prst="rect">
            <a:avLst/>
          </a:prstGeom>
        </p:spPr>
      </p:pic>
      <p:pic>
        <p:nvPicPr>
          <p:cNvPr id="60" name="Picture 59"/>
          <p:cNvPicPr/>
          <p:nvPr/>
        </p:nvPicPr>
        <p:blipFill rotWithShape="1">
          <a:blip r:embed="rId9" cstate="screen">
            <a:extLst>
              <a:ext uri="{28A0092B-C50C-407E-A947-70E740481C1C}">
                <a14:useLocalDpi xmlns:a14="http://schemas.microsoft.com/office/drawing/2010/main"/>
              </a:ext>
            </a:extLst>
          </a:blip>
          <a:srcRect/>
          <a:stretch/>
        </p:blipFill>
        <p:spPr>
          <a:xfrm>
            <a:off x="253331" y="3293056"/>
            <a:ext cx="911993" cy="810599"/>
          </a:xfrm>
          <a:prstGeom prst="rect">
            <a:avLst/>
          </a:prstGeom>
        </p:spPr>
      </p:pic>
    </p:spTree>
    <p:extLst>
      <p:ext uri="{BB962C8B-B14F-4D97-AF65-F5344CB8AC3E}">
        <p14:creationId xmlns:p14="http://schemas.microsoft.com/office/powerpoint/2010/main" val="21526643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9208" y="998886"/>
            <a:ext cx="1090791" cy="21315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85" y="654073"/>
            <a:ext cx="2696341" cy="340718"/>
          </a:xfrm>
          <a:prstGeom prst="rect">
            <a:avLst/>
          </a:prstGeom>
        </p:spPr>
      </p:pic>
      <p:pic>
        <p:nvPicPr>
          <p:cNvPr id="24" name="Picture 23"/>
          <p:cNvPicPr>
            <a:picLocks noChangeAspect="1"/>
          </p:cNvPicPr>
          <p:nvPr/>
        </p:nvPicPr>
        <p:blipFill>
          <a:blip r:embed="rId4"/>
          <a:stretch>
            <a:fillRect/>
          </a:stretch>
        </p:blipFill>
        <p:spPr>
          <a:xfrm>
            <a:off x="1308526" y="2695096"/>
            <a:ext cx="350264" cy="326913"/>
          </a:xfrm>
          <a:prstGeom prst="rect">
            <a:avLst/>
          </a:prstGeom>
        </p:spPr>
      </p:pic>
      <p:pic>
        <p:nvPicPr>
          <p:cNvPr id="25" name="Picture 24"/>
          <p:cNvPicPr>
            <a:picLocks noChangeAspect="1"/>
          </p:cNvPicPr>
          <p:nvPr/>
        </p:nvPicPr>
        <p:blipFill>
          <a:blip r:embed="rId5"/>
          <a:stretch>
            <a:fillRect/>
          </a:stretch>
        </p:blipFill>
        <p:spPr>
          <a:xfrm>
            <a:off x="2905444" y="2688185"/>
            <a:ext cx="396965" cy="344426"/>
          </a:xfrm>
          <a:prstGeom prst="rect">
            <a:avLst/>
          </a:prstGeom>
        </p:spPr>
      </p:pic>
      <p:sp>
        <p:nvSpPr>
          <p:cNvPr id="27" name="TextBox 26"/>
          <p:cNvSpPr txBox="1"/>
          <p:nvPr/>
        </p:nvSpPr>
        <p:spPr>
          <a:xfrm>
            <a:off x="1651267" y="262090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28" name="TextBox 27"/>
          <p:cNvSpPr txBox="1"/>
          <p:nvPr/>
        </p:nvSpPr>
        <p:spPr>
          <a:xfrm>
            <a:off x="1651267" y="276067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$0.75</a:t>
            </a:r>
          </a:p>
        </p:txBody>
      </p:sp>
      <p:sp>
        <p:nvSpPr>
          <p:cNvPr id="31" name="TextBox 30"/>
          <p:cNvSpPr txBox="1"/>
          <p:nvPr/>
        </p:nvSpPr>
        <p:spPr>
          <a:xfrm>
            <a:off x="3268302" y="262090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33" name="TextBox 32"/>
          <p:cNvSpPr txBox="1"/>
          <p:nvPr/>
        </p:nvSpPr>
        <p:spPr>
          <a:xfrm>
            <a:off x="3268302" y="2760671"/>
            <a:ext cx="459388"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3.0</a:t>
            </a:r>
          </a:p>
        </p:txBody>
      </p:sp>
      <p:grpSp>
        <p:nvGrpSpPr>
          <p:cNvPr id="34" name="Group 33"/>
          <p:cNvGrpSpPr/>
          <p:nvPr/>
        </p:nvGrpSpPr>
        <p:grpSpPr>
          <a:xfrm>
            <a:off x="3947175" y="2537387"/>
            <a:ext cx="1961972" cy="785754"/>
            <a:chOff x="4336661" y="760631"/>
            <a:chExt cx="2615963" cy="1047672"/>
          </a:xfrm>
        </p:grpSpPr>
        <p:grpSp>
          <p:nvGrpSpPr>
            <p:cNvPr id="35" name="Group 34"/>
            <p:cNvGrpSpPr/>
            <p:nvPr/>
          </p:nvGrpSpPr>
          <p:grpSpPr>
            <a:xfrm>
              <a:off x="4336661" y="760631"/>
              <a:ext cx="2615963" cy="791915"/>
              <a:chOff x="557779" y="1615331"/>
              <a:chExt cx="2615963" cy="791915"/>
            </a:xfrm>
          </p:grpSpPr>
          <p:sp>
            <p:nvSpPr>
              <p:cNvPr id="37" name="TextBox 36"/>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38" name="TextBox 37"/>
              <p:cNvSpPr txBox="1"/>
              <p:nvPr/>
            </p:nvSpPr>
            <p:spPr>
              <a:xfrm>
                <a:off x="1362990" y="1668583"/>
                <a:ext cx="1810752" cy="738663"/>
              </a:xfrm>
              <a:prstGeom prst="rect">
                <a:avLst/>
              </a:prstGeom>
              <a:noFill/>
            </p:spPr>
            <p:txBody>
              <a:bodyPr wrap="none" rtlCol="0">
                <a:spAutoFit/>
              </a:bodyPr>
              <a:lstStyle/>
              <a:p>
                <a:pPr defTabSz="457200"/>
                <a:r>
                  <a:rPr lang="en-US" sz="3000" b="1" dirty="0">
                    <a:solidFill>
                      <a:srgbClr val="FDC00F"/>
                    </a:solidFill>
                    <a:latin typeface="Arial"/>
                  </a:rPr>
                  <a:t>$14.99</a:t>
                </a:r>
              </a:p>
            </p:txBody>
          </p:sp>
        </p:grpSp>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9" name="TextBox 38"/>
          <p:cNvSpPr txBox="1"/>
          <p:nvPr/>
        </p:nvSpPr>
        <p:spPr>
          <a:xfrm>
            <a:off x="6530244" y="257175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$17.99</a:t>
            </a:r>
          </a:p>
        </p:txBody>
      </p:sp>
      <p:pic>
        <p:nvPicPr>
          <p:cNvPr id="41" name="Picture 40"/>
          <p:cNvPicPr>
            <a:picLocks noChangeAspect="1"/>
          </p:cNvPicPr>
          <p:nvPr/>
        </p:nvPicPr>
        <p:blipFill>
          <a:blip r:embed="rId4"/>
          <a:stretch>
            <a:fillRect/>
          </a:stretch>
        </p:blipFill>
        <p:spPr>
          <a:xfrm>
            <a:off x="1308526" y="3780946"/>
            <a:ext cx="350264" cy="326913"/>
          </a:xfrm>
          <a:prstGeom prst="rect">
            <a:avLst/>
          </a:prstGeom>
        </p:spPr>
      </p:pic>
      <p:pic>
        <p:nvPicPr>
          <p:cNvPr id="42" name="Picture 41"/>
          <p:cNvPicPr>
            <a:picLocks noChangeAspect="1"/>
          </p:cNvPicPr>
          <p:nvPr/>
        </p:nvPicPr>
        <p:blipFill>
          <a:blip r:embed="rId5"/>
          <a:stretch>
            <a:fillRect/>
          </a:stretch>
        </p:blipFill>
        <p:spPr>
          <a:xfrm>
            <a:off x="2905444" y="3774035"/>
            <a:ext cx="396965" cy="344426"/>
          </a:xfrm>
          <a:prstGeom prst="rect">
            <a:avLst/>
          </a:prstGeom>
        </p:spPr>
      </p:pic>
      <p:sp>
        <p:nvSpPr>
          <p:cNvPr id="43" name="TextBox 42"/>
          <p:cNvSpPr txBox="1"/>
          <p:nvPr/>
        </p:nvSpPr>
        <p:spPr>
          <a:xfrm>
            <a:off x="1651267" y="370675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44" name="TextBox 43"/>
          <p:cNvSpPr txBox="1"/>
          <p:nvPr/>
        </p:nvSpPr>
        <p:spPr>
          <a:xfrm>
            <a:off x="1651267" y="384652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$0.00</a:t>
            </a:r>
          </a:p>
        </p:txBody>
      </p:sp>
      <p:sp>
        <p:nvSpPr>
          <p:cNvPr id="45" name="TextBox 44"/>
          <p:cNvSpPr txBox="1"/>
          <p:nvPr/>
        </p:nvSpPr>
        <p:spPr>
          <a:xfrm>
            <a:off x="3268302" y="370675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46" name="TextBox 45"/>
          <p:cNvSpPr txBox="1"/>
          <p:nvPr/>
        </p:nvSpPr>
        <p:spPr>
          <a:xfrm>
            <a:off x="3268302" y="384652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1.04</a:t>
            </a:r>
          </a:p>
        </p:txBody>
      </p:sp>
      <p:grpSp>
        <p:nvGrpSpPr>
          <p:cNvPr id="47" name="Group 46"/>
          <p:cNvGrpSpPr/>
          <p:nvPr/>
        </p:nvGrpSpPr>
        <p:grpSpPr>
          <a:xfrm>
            <a:off x="3947175" y="3623237"/>
            <a:ext cx="1961972" cy="785754"/>
            <a:chOff x="4336661" y="760631"/>
            <a:chExt cx="2615963" cy="1047672"/>
          </a:xfrm>
        </p:grpSpPr>
        <p:grpSp>
          <p:nvGrpSpPr>
            <p:cNvPr id="48" name="Group 47"/>
            <p:cNvGrpSpPr/>
            <p:nvPr/>
          </p:nvGrpSpPr>
          <p:grpSpPr>
            <a:xfrm>
              <a:off x="4336661" y="760631"/>
              <a:ext cx="2615963" cy="791915"/>
              <a:chOff x="557779" y="1615331"/>
              <a:chExt cx="2615963" cy="791915"/>
            </a:xfrm>
          </p:grpSpPr>
          <p:sp>
            <p:nvSpPr>
              <p:cNvPr id="50" name="TextBox 49"/>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51" name="TextBox 50"/>
              <p:cNvSpPr txBox="1"/>
              <p:nvPr/>
            </p:nvSpPr>
            <p:spPr>
              <a:xfrm>
                <a:off x="1362990" y="1668583"/>
                <a:ext cx="1810752" cy="738663"/>
              </a:xfrm>
              <a:prstGeom prst="rect">
                <a:avLst/>
              </a:prstGeom>
              <a:noFill/>
            </p:spPr>
            <p:txBody>
              <a:bodyPr wrap="none" rtlCol="0">
                <a:spAutoFit/>
              </a:bodyPr>
              <a:lstStyle/>
              <a:p>
                <a:pPr defTabSz="457200"/>
                <a:r>
                  <a:rPr lang="en-US" sz="3000" b="1" dirty="0">
                    <a:solidFill>
                      <a:srgbClr val="FDC00F"/>
                    </a:solidFill>
                    <a:latin typeface="Arial"/>
                  </a:rPr>
                  <a:t>$79.99</a:t>
                </a: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52" name="TextBox 51"/>
          <p:cNvSpPr txBox="1"/>
          <p:nvPr/>
        </p:nvSpPr>
        <p:spPr>
          <a:xfrm>
            <a:off x="5837758" y="365760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$90.23</a:t>
            </a:r>
          </a:p>
        </p:txBody>
      </p:sp>
      <p:sp>
        <p:nvSpPr>
          <p:cNvPr id="56" name="Content Placeholder 11"/>
          <p:cNvSpPr txBox="1">
            <a:spLocks/>
          </p:cNvSpPr>
          <p:nvPr/>
        </p:nvSpPr>
        <p:spPr>
          <a:xfrm>
            <a:off x="1225270" y="334794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Sharp - 1.1 Cu. Ft. Mid-Size Microwave - Black</a:t>
            </a:r>
          </a:p>
        </p:txBody>
      </p:sp>
      <p:pic>
        <p:nvPicPr>
          <p:cNvPr id="53" name="Picture 5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400" y="3515971"/>
            <a:ext cx="1185592" cy="668744"/>
          </a:xfrm>
          <a:prstGeom prst="rect">
            <a:avLst/>
          </a:prstGeom>
        </p:spPr>
      </p:pic>
      <p:pic>
        <p:nvPicPr>
          <p:cNvPr id="57" name="Picture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9025" y="2150267"/>
            <a:ext cx="688875" cy="1150739"/>
          </a:xfrm>
          <a:custGeom>
            <a:avLst/>
            <a:gdLst>
              <a:gd name="connsiteX0" fmla="*/ 5860997 w 5861488"/>
              <a:gd name="connsiteY0" fmla="*/ 0 h 3382990"/>
              <a:gd name="connsiteX1" fmla="*/ 5861488 w 5861488"/>
              <a:gd name="connsiteY1" fmla="*/ 3382139 h 3382990"/>
              <a:gd name="connsiteX2" fmla="*/ 491 w 5861488"/>
              <a:gd name="connsiteY2" fmla="*/ 3382990 h 3382990"/>
              <a:gd name="connsiteX3" fmla="*/ 0 w 5861488"/>
              <a:gd name="connsiteY3" fmla="*/ 851 h 3382990"/>
            </a:gdLst>
            <a:ahLst/>
            <a:cxnLst>
              <a:cxn ang="0">
                <a:pos x="connsiteX0" y="connsiteY0"/>
              </a:cxn>
              <a:cxn ang="0">
                <a:pos x="connsiteX1" y="connsiteY1"/>
              </a:cxn>
              <a:cxn ang="0">
                <a:pos x="connsiteX2" y="connsiteY2"/>
              </a:cxn>
              <a:cxn ang="0">
                <a:pos x="connsiteX3" y="connsiteY3"/>
              </a:cxn>
            </a:cxnLst>
            <a:rect l="l" t="t" r="r" b="b"/>
            <a:pathLst>
              <a:path w="5861488" h="3382990">
                <a:moveTo>
                  <a:pt x="5860997" y="0"/>
                </a:moveTo>
                <a:lnTo>
                  <a:pt x="5861488" y="3382139"/>
                </a:lnTo>
                <a:lnTo>
                  <a:pt x="491" y="3382990"/>
                </a:lnTo>
                <a:lnTo>
                  <a:pt x="0" y="851"/>
                </a:lnTo>
                <a:close/>
              </a:path>
            </a:pathLst>
          </a:custGeom>
        </p:spPr>
      </p:pic>
      <p:sp>
        <p:nvSpPr>
          <p:cNvPr id="54" name="TextBox 53"/>
          <p:cNvSpPr txBox="1"/>
          <p:nvPr/>
        </p:nvSpPr>
        <p:spPr>
          <a:xfrm>
            <a:off x="7172877" y="1566076"/>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$77.00</a:t>
            </a:r>
          </a:p>
        </p:txBody>
      </p:sp>
      <p:pic>
        <p:nvPicPr>
          <p:cNvPr id="58" name="Picture 57"/>
          <p:cNvPicPr>
            <a:picLocks noChangeAspect="1"/>
          </p:cNvPicPr>
          <p:nvPr/>
        </p:nvPicPr>
        <p:blipFill>
          <a:blip r:embed="rId4"/>
          <a:stretch>
            <a:fillRect/>
          </a:stretch>
        </p:blipFill>
        <p:spPr>
          <a:xfrm>
            <a:off x="1308526" y="1615700"/>
            <a:ext cx="350264" cy="326913"/>
          </a:xfrm>
          <a:prstGeom prst="rect">
            <a:avLst/>
          </a:prstGeom>
        </p:spPr>
      </p:pic>
      <p:pic>
        <p:nvPicPr>
          <p:cNvPr id="59" name="Picture 58"/>
          <p:cNvPicPr>
            <a:picLocks noChangeAspect="1"/>
          </p:cNvPicPr>
          <p:nvPr/>
        </p:nvPicPr>
        <p:blipFill>
          <a:blip r:embed="rId5"/>
          <a:stretch>
            <a:fillRect/>
          </a:stretch>
        </p:blipFill>
        <p:spPr>
          <a:xfrm>
            <a:off x="2905444" y="1608790"/>
            <a:ext cx="396965" cy="344426"/>
          </a:xfrm>
          <a:prstGeom prst="rect">
            <a:avLst/>
          </a:prstGeom>
        </p:spPr>
      </p:pic>
      <p:sp>
        <p:nvSpPr>
          <p:cNvPr id="60" name="TextBox 59"/>
          <p:cNvSpPr txBox="1"/>
          <p:nvPr/>
        </p:nvSpPr>
        <p:spPr>
          <a:xfrm>
            <a:off x="1651267" y="1541509"/>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61" name="TextBox 60"/>
          <p:cNvSpPr txBox="1"/>
          <p:nvPr/>
        </p:nvSpPr>
        <p:spPr>
          <a:xfrm>
            <a:off x="1651267" y="1681275"/>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$0.00</a:t>
            </a:r>
          </a:p>
        </p:txBody>
      </p:sp>
      <p:sp>
        <p:nvSpPr>
          <p:cNvPr id="62" name="TextBox 61"/>
          <p:cNvSpPr txBox="1"/>
          <p:nvPr/>
        </p:nvSpPr>
        <p:spPr>
          <a:xfrm>
            <a:off x="3268302" y="1541509"/>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63" name="TextBox 62"/>
          <p:cNvSpPr txBox="1"/>
          <p:nvPr/>
        </p:nvSpPr>
        <p:spPr>
          <a:xfrm>
            <a:off x="3268302" y="1681275"/>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8.49</a:t>
            </a:r>
          </a:p>
        </p:txBody>
      </p:sp>
      <p:grpSp>
        <p:nvGrpSpPr>
          <p:cNvPr id="64" name="Group 63"/>
          <p:cNvGrpSpPr/>
          <p:nvPr/>
        </p:nvGrpSpPr>
        <p:grpSpPr>
          <a:xfrm>
            <a:off x="3947175" y="1457991"/>
            <a:ext cx="1961972" cy="785754"/>
            <a:chOff x="4336661" y="760631"/>
            <a:chExt cx="2615963" cy="1047672"/>
          </a:xfrm>
        </p:grpSpPr>
        <p:grpSp>
          <p:nvGrpSpPr>
            <p:cNvPr id="65" name="Group 64"/>
            <p:cNvGrpSpPr/>
            <p:nvPr/>
          </p:nvGrpSpPr>
          <p:grpSpPr>
            <a:xfrm>
              <a:off x="4336661" y="760631"/>
              <a:ext cx="2615963" cy="791915"/>
              <a:chOff x="557779" y="1615331"/>
              <a:chExt cx="2615963" cy="791915"/>
            </a:xfrm>
          </p:grpSpPr>
          <p:sp>
            <p:nvSpPr>
              <p:cNvPr id="67" name="TextBox 66"/>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68" name="TextBox 67"/>
              <p:cNvSpPr txBox="1"/>
              <p:nvPr/>
            </p:nvSpPr>
            <p:spPr>
              <a:xfrm>
                <a:off x="1362990" y="1668583"/>
                <a:ext cx="1810752" cy="738663"/>
              </a:xfrm>
              <a:prstGeom prst="rect">
                <a:avLst/>
              </a:prstGeom>
              <a:noFill/>
            </p:spPr>
            <p:txBody>
              <a:bodyPr wrap="none" rtlCol="0">
                <a:spAutoFit/>
              </a:bodyPr>
              <a:lstStyle/>
              <a:p>
                <a:pPr defTabSz="457200"/>
                <a:r>
                  <a:rPr lang="en-US" sz="3000" b="1" dirty="0">
                    <a:solidFill>
                      <a:srgbClr val="FDC00F"/>
                    </a:solidFill>
                    <a:latin typeface="Arial"/>
                  </a:rPr>
                  <a:t>$69.99</a:t>
                </a:r>
              </a:p>
            </p:txBody>
          </p:sp>
        </p:grpSp>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69" name="Content Placeholder 11"/>
          <p:cNvSpPr txBox="1">
            <a:spLocks/>
          </p:cNvSpPr>
          <p:nvPr/>
        </p:nvSpPr>
        <p:spPr>
          <a:xfrm>
            <a:off x="1225270" y="1182694"/>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HP </a:t>
            </a:r>
            <a:r>
              <a:rPr lang="en-US" sz="1400" dirty="0" err="1">
                <a:solidFill>
                  <a:prstClr val="white"/>
                </a:solidFill>
                <a:latin typeface="Arial"/>
              </a:rPr>
              <a:t>Officejet</a:t>
            </a:r>
            <a:r>
              <a:rPr lang="en-US" sz="1400" dirty="0">
                <a:solidFill>
                  <a:prstClr val="white"/>
                </a:solidFill>
                <a:latin typeface="Arial"/>
              </a:rPr>
              <a:t> 4630 e-All-in-One Inkjet Printer</a:t>
            </a:r>
          </a:p>
        </p:txBody>
      </p:sp>
      <p:pic>
        <p:nvPicPr>
          <p:cNvPr id="70" name="Picture 69"/>
          <p:cNvPicPr/>
          <p:nvPr/>
        </p:nvPicPr>
        <p:blipFill rotWithShape="1">
          <a:blip r:embed="rId9"/>
          <a:srcRect l="4115" t="38715" r="65023" b="23800"/>
          <a:stretch/>
        </p:blipFill>
        <p:spPr>
          <a:xfrm>
            <a:off x="162873" y="1292960"/>
            <a:ext cx="1076445" cy="735029"/>
          </a:xfrm>
          <a:prstGeom prst="rect">
            <a:avLst/>
          </a:prstGeom>
        </p:spPr>
      </p:pic>
    </p:spTree>
    <p:extLst>
      <p:ext uri="{BB962C8B-B14F-4D97-AF65-F5344CB8AC3E}">
        <p14:creationId xmlns:p14="http://schemas.microsoft.com/office/powerpoint/2010/main" val="1135852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9208" y="998886"/>
            <a:ext cx="1090791" cy="21315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85" y="654073"/>
            <a:ext cx="2696341" cy="340718"/>
          </a:xfrm>
          <a:prstGeom prst="rect">
            <a:avLst/>
          </a:prstGeom>
        </p:spPr>
      </p:pic>
      <p:pic>
        <p:nvPicPr>
          <p:cNvPr id="24" name="Picture 23"/>
          <p:cNvPicPr>
            <a:picLocks noChangeAspect="1"/>
          </p:cNvPicPr>
          <p:nvPr/>
        </p:nvPicPr>
        <p:blipFill>
          <a:blip r:embed="rId4"/>
          <a:stretch>
            <a:fillRect/>
          </a:stretch>
        </p:blipFill>
        <p:spPr>
          <a:xfrm>
            <a:off x="1308526" y="2695096"/>
            <a:ext cx="350264" cy="326913"/>
          </a:xfrm>
          <a:prstGeom prst="rect">
            <a:avLst/>
          </a:prstGeom>
        </p:spPr>
      </p:pic>
      <p:pic>
        <p:nvPicPr>
          <p:cNvPr id="25" name="Picture 24"/>
          <p:cNvPicPr>
            <a:picLocks noChangeAspect="1"/>
          </p:cNvPicPr>
          <p:nvPr/>
        </p:nvPicPr>
        <p:blipFill>
          <a:blip r:embed="rId5"/>
          <a:stretch>
            <a:fillRect/>
          </a:stretch>
        </p:blipFill>
        <p:spPr>
          <a:xfrm>
            <a:off x="2905444" y="2688185"/>
            <a:ext cx="396965" cy="344426"/>
          </a:xfrm>
          <a:prstGeom prst="rect">
            <a:avLst/>
          </a:prstGeom>
        </p:spPr>
      </p:pic>
      <p:sp>
        <p:nvSpPr>
          <p:cNvPr id="27" name="TextBox 26"/>
          <p:cNvSpPr txBox="1"/>
          <p:nvPr/>
        </p:nvSpPr>
        <p:spPr>
          <a:xfrm>
            <a:off x="1651267" y="262090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28" name="TextBox 27"/>
          <p:cNvSpPr txBox="1"/>
          <p:nvPr/>
        </p:nvSpPr>
        <p:spPr>
          <a:xfrm>
            <a:off x="1651267" y="2760671"/>
            <a:ext cx="844522"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$46.74</a:t>
            </a:r>
          </a:p>
        </p:txBody>
      </p:sp>
      <p:sp>
        <p:nvSpPr>
          <p:cNvPr id="31" name="TextBox 30"/>
          <p:cNvSpPr txBox="1"/>
          <p:nvPr/>
        </p:nvSpPr>
        <p:spPr>
          <a:xfrm>
            <a:off x="3268302" y="262090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33" name="TextBox 32"/>
          <p:cNvSpPr txBox="1"/>
          <p:nvPr/>
        </p:nvSpPr>
        <p:spPr>
          <a:xfrm>
            <a:off x="3268303" y="276067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38.95</a:t>
            </a:r>
          </a:p>
        </p:txBody>
      </p:sp>
      <p:grpSp>
        <p:nvGrpSpPr>
          <p:cNvPr id="34" name="Group 33"/>
          <p:cNvGrpSpPr/>
          <p:nvPr/>
        </p:nvGrpSpPr>
        <p:grpSpPr>
          <a:xfrm>
            <a:off x="3947176" y="2537387"/>
            <a:ext cx="1902662" cy="785754"/>
            <a:chOff x="4336661" y="760631"/>
            <a:chExt cx="2536882" cy="1047672"/>
          </a:xfrm>
        </p:grpSpPr>
        <p:grpSp>
          <p:nvGrpSpPr>
            <p:cNvPr id="35" name="Group 34"/>
            <p:cNvGrpSpPr/>
            <p:nvPr/>
          </p:nvGrpSpPr>
          <p:grpSpPr>
            <a:xfrm>
              <a:off x="4336661" y="760631"/>
              <a:ext cx="2536882" cy="668805"/>
              <a:chOff x="557779" y="1615331"/>
              <a:chExt cx="2536882" cy="668805"/>
            </a:xfrm>
          </p:grpSpPr>
          <p:sp>
            <p:nvSpPr>
              <p:cNvPr id="37" name="TextBox 36"/>
              <p:cNvSpPr txBox="1"/>
              <p:nvPr/>
            </p:nvSpPr>
            <p:spPr>
              <a:xfrm>
                <a:off x="557779" y="1615331"/>
                <a:ext cx="947268" cy="492443"/>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38" name="TextBox 37"/>
              <p:cNvSpPr txBox="1"/>
              <p:nvPr/>
            </p:nvSpPr>
            <p:spPr>
              <a:xfrm>
                <a:off x="1362990" y="1668583"/>
                <a:ext cx="1731671" cy="615553"/>
              </a:xfrm>
              <a:prstGeom prst="rect">
                <a:avLst/>
              </a:prstGeom>
              <a:noFill/>
            </p:spPr>
            <p:txBody>
              <a:bodyPr wrap="none" rtlCol="0">
                <a:spAutoFit/>
              </a:bodyPr>
              <a:lstStyle/>
              <a:p>
                <a:pPr defTabSz="457200"/>
                <a:r>
                  <a:rPr lang="en-US" sz="2400" b="1" dirty="0">
                    <a:solidFill>
                      <a:srgbClr val="FDC00F"/>
                    </a:solidFill>
                    <a:latin typeface="Arial"/>
                  </a:rPr>
                  <a:t>$778.99</a:t>
                </a:r>
              </a:p>
            </p:txBody>
          </p:sp>
        </p:grpSp>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9" name="TextBox 38"/>
          <p:cNvSpPr txBox="1"/>
          <p:nvPr/>
        </p:nvSpPr>
        <p:spPr>
          <a:xfrm>
            <a:off x="6509943" y="2571751"/>
            <a:ext cx="1980143"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$882.44</a:t>
            </a:r>
          </a:p>
        </p:txBody>
      </p:sp>
      <p:pic>
        <p:nvPicPr>
          <p:cNvPr id="41" name="Picture 40"/>
          <p:cNvPicPr>
            <a:picLocks noChangeAspect="1"/>
          </p:cNvPicPr>
          <p:nvPr/>
        </p:nvPicPr>
        <p:blipFill>
          <a:blip r:embed="rId4"/>
          <a:stretch>
            <a:fillRect/>
          </a:stretch>
        </p:blipFill>
        <p:spPr>
          <a:xfrm>
            <a:off x="1308526" y="3780946"/>
            <a:ext cx="350264" cy="326913"/>
          </a:xfrm>
          <a:prstGeom prst="rect">
            <a:avLst/>
          </a:prstGeom>
        </p:spPr>
      </p:pic>
      <p:pic>
        <p:nvPicPr>
          <p:cNvPr id="42" name="Picture 41"/>
          <p:cNvPicPr>
            <a:picLocks noChangeAspect="1"/>
          </p:cNvPicPr>
          <p:nvPr/>
        </p:nvPicPr>
        <p:blipFill>
          <a:blip r:embed="rId5"/>
          <a:stretch>
            <a:fillRect/>
          </a:stretch>
        </p:blipFill>
        <p:spPr>
          <a:xfrm>
            <a:off x="2905444" y="3774035"/>
            <a:ext cx="396965" cy="344426"/>
          </a:xfrm>
          <a:prstGeom prst="rect">
            <a:avLst/>
          </a:prstGeom>
        </p:spPr>
      </p:pic>
      <p:sp>
        <p:nvSpPr>
          <p:cNvPr id="43" name="TextBox 42"/>
          <p:cNvSpPr txBox="1"/>
          <p:nvPr/>
        </p:nvSpPr>
        <p:spPr>
          <a:xfrm>
            <a:off x="1651267" y="370675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44" name="TextBox 43"/>
          <p:cNvSpPr txBox="1"/>
          <p:nvPr/>
        </p:nvSpPr>
        <p:spPr>
          <a:xfrm>
            <a:off x="1651267" y="3846521"/>
            <a:ext cx="844522"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$16.45</a:t>
            </a:r>
          </a:p>
        </p:txBody>
      </p:sp>
      <p:sp>
        <p:nvSpPr>
          <p:cNvPr id="45" name="TextBox 44"/>
          <p:cNvSpPr txBox="1"/>
          <p:nvPr/>
        </p:nvSpPr>
        <p:spPr>
          <a:xfrm>
            <a:off x="3268302" y="370675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46" name="TextBox 45"/>
          <p:cNvSpPr txBox="1"/>
          <p:nvPr/>
        </p:nvSpPr>
        <p:spPr>
          <a:xfrm>
            <a:off x="3268303" y="384652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16.45</a:t>
            </a:r>
          </a:p>
        </p:txBody>
      </p:sp>
      <p:grpSp>
        <p:nvGrpSpPr>
          <p:cNvPr id="47" name="Group 46"/>
          <p:cNvGrpSpPr/>
          <p:nvPr/>
        </p:nvGrpSpPr>
        <p:grpSpPr>
          <a:xfrm>
            <a:off x="3947176" y="3623237"/>
            <a:ext cx="1902662" cy="785754"/>
            <a:chOff x="4336661" y="760631"/>
            <a:chExt cx="2536882" cy="1047672"/>
          </a:xfrm>
        </p:grpSpPr>
        <p:grpSp>
          <p:nvGrpSpPr>
            <p:cNvPr id="48" name="Group 47"/>
            <p:cNvGrpSpPr/>
            <p:nvPr/>
          </p:nvGrpSpPr>
          <p:grpSpPr>
            <a:xfrm>
              <a:off x="4336661" y="760631"/>
              <a:ext cx="2536882" cy="668805"/>
              <a:chOff x="557779" y="1615331"/>
              <a:chExt cx="2536882" cy="668805"/>
            </a:xfrm>
          </p:grpSpPr>
          <p:sp>
            <p:nvSpPr>
              <p:cNvPr id="50" name="TextBox 49"/>
              <p:cNvSpPr txBox="1"/>
              <p:nvPr/>
            </p:nvSpPr>
            <p:spPr>
              <a:xfrm>
                <a:off x="557779" y="1615331"/>
                <a:ext cx="947268" cy="492443"/>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51" name="TextBox 50"/>
              <p:cNvSpPr txBox="1"/>
              <p:nvPr/>
            </p:nvSpPr>
            <p:spPr>
              <a:xfrm>
                <a:off x="1362990" y="1668583"/>
                <a:ext cx="1731671" cy="615553"/>
              </a:xfrm>
              <a:prstGeom prst="rect">
                <a:avLst/>
              </a:prstGeom>
              <a:noFill/>
            </p:spPr>
            <p:txBody>
              <a:bodyPr wrap="none" rtlCol="0">
                <a:spAutoFit/>
              </a:bodyPr>
              <a:lstStyle/>
              <a:p>
                <a:pPr defTabSz="457200"/>
                <a:r>
                  <a:rPr lang="en-US" sz="2400" b="1" dirty="0">
                    <a:solidFill>
                      <a:srgbClr val="FDC00F"/>
                    </a:solidFill>
                    <a:latin typeface="Arial"/>
                  </a:rPr>
                  <a:t>$329.00</a:t>
                </a: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52" name="TextBox 51"/>
          <p:cNvSpPr txBox="1"/>
          <p:nvPr/>
        </p:nvSpPr>
        <p:spPr>
          <a:xfrm>
            <a:off x="5807323" y="3657601"/>
            <a:ext cx="1980143"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$329.00</a:t>
            </a:r>
          </a:p>
        </p:txBody>
      </p:sp>
      <p:sp>
        <p:nvSpPr>
          <p:cNvPr id="55" name="Content Placeholder 11"/>
          <p:cNvSpPr txBox="1">
            <a:spLocks/>
          </p:cNvSpPr>
          <p:nvPr/>
        </p:nvSpPr>
        <p:spPr>
          <a:xfrm>
            <a:off x="1225270" y="222885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Daisy Bookcase Daybed</a:t>
            </a:r>
          </a:p>
        </p:txBody>
      </p:sp>
      <p:sp>
        <p:nvSpPr>
          <p:cNvPr id="56" name="Content Placeholder 11"/>
          <p:cNvSpPr txBox="1">
            <a:spLocks/>
          </p:cNvSpPr>
          <p:nvPr/>
        </p:nvSpPr>
        <p:spPr>
          <a:xfrm>
            <a:off x="1225270" y="3347940"/>
            <a:ext cx="8811391" cy="389466"/>
          </a:xfrm>
          <a:prstGeom prst="rect">
            <a:avLst/>
          </a:prstGeom>
        </p:spPr>
        <p:txBody>
          <a:bodyPr vert="horz" lIns="68580" tIns="34290" rIns="68580" bIns="3429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prstClr val="white"/>
                </a:solidFill>
                <a:latin typeface="Arial"/>
              </a:rPr>
              <a:t>Crosley</a:t>
            </a:r>
            <a:r>
              <a:rPr lang="en-US" sz="1400" dirty="0">
                <a:solidFill>
                  <a:prstClr val="white"/>
                </a:solidFill>
                <a:latin typeface="Arial"/>
              </a:rPr>
              <a:t> 3 PC Pub Dining Set w/ Cabriole Leg &amp; </a:t>
            </a:r>
            <a:br>
              <a:rPr lang="en-US" sz="1400" dirty="0">
                <a:solidFill>
                  <a:prstClr val="white"/>
                </a:solidFill>
                <a:latin typeface="Arial"/>
              </a:rPr>
            </a:br>
            <a:r>
              <a:rPr lang="en-US" sz="1400" dirty="0">
                <a:solidFill>
                  <a:prstClr val="white"/>
                </a:solidFill>
                <a:latin typeface="Arial"/>
              </a:rPr>
              <a:t>Stools Cherry KD320001CH</a:t>
            </a:r>
          </a:p>
        </p:txBody>
      </p:sp>
      <p:pic>
        <p:nvPicPr>
          <p:cNvPr id="57" name="Picture 5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4067" y="2292488"/>
            <a:ext cx="1079324" cy="876429"/>
          </a:xfrm>
          <a:prstGeom prst="rect">
            <a:avLst/>
          </a:prstGeom>
        </p:spPr>
      </p:pic>
      <p:pic>
        <p:nvPicPr>
          <p:cNvPr id="60" name="Picture 5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9956" y="3371851"/>
            <a:ext cx="1097144" cy="896189"/>
          </a:xfrm>
          <a:prstGeom prst="rect">
            <a:avLst/>
          </a:prstGeom>
        </p:spPr>
      </p:pic>
      <p:sp>
        <p:nvSpPr>
          <p:cNvPr id="54" name="TextBox 53"/>
          <p:cNvSpPr txBox="1"/>
          <p:nvPr/>
        </p:nvSpPr>
        <p:spPr>
          <a:xfrm>
            <a:off x="7235174" y="1632182"/>
            <a:ext cx="1828265" cy="392415"/>
          </a:xfrm>
          <a:prstGeom prst="rect">
            <a:avLst/>
          </a:prstGeom>
          <a:noFill/>
        </p:spPr>
        <p:txBody>
          <a:bodyPr wrap="none" lIns="68580" tIns="34290" rIns="68580" bIns="34290" rtlCol="0">
            <a:spAutoFit/>
          </a:bodyPr>
          <a:lstStyle/>
          <a:p>
            <a:pPr algn="r" defTabSz="457200"/>
            <a:r>
              <a:rPr lang="en-US" sz="1500" dirty="0">
                <a:solidFill>
                  <a:prstClr val="black">
                    <a:lumMod val="85000"/>
                    <a:lumOff val="15000"/>
                  </a:prstClr>
                </a:solidFill>
                <a:latin typeface="Arial"/>
              </a:rPr>
              <a:t>Price </a:t>
            </a:r>
            <a:r>
              <a:rPr lang="en-US" sz="2100" b="1" dirty="0">
                <a:solidFill>
                  <a:prstClr val="black">
                    <a:lumMod val="85000"/>
                    <a:lumOff val="15000"/>
                  </a:prstClr>
                </a:solidFill>
                <a:latin typeface="Arial"/>
              </a:rPr>
              <a:t>$1,273.02</a:t>
            </a:r>
          </a:p>
        </p:txBody>
      </p:sp>
      <p:pic>
        <p:nvPicPr>
          <p:cNvPr id="58" name="Picture 57"/>
          <p:cNvPicPr>
            <a:picLocks noChangeAspect="1"/>
          </p:cNvPicPr>
          <p:nvPr/>
        </p:nvPicPr>
        <p:blipFill>
          <a:blip r:embed="rId4"/>
          <a:stretch>
            <a:fillRect/>
          </a:stretch>
        </p:blipFill>
        <p:spPr>
          <a:xfrm>
            <a:off x="1308526" y="1747962"/>
            <a:ext cx="350264" cy="326913"/>
          </a:xfrm>
          <a:prstGeom prst="rect">
            <a:avLst/>
          </a:prstGeom>
        </p:spPr>
      </p:pic>
      <p:pic>
        <p:nvPicPr>
          <p:cNvPr id="59" name="Picture 58"/>
          <p:cNvPicPr>
            <a:picLocks noChangeAspect="1"/>
          </p:cNvPicPr>
          <p:nvPr/>
        </p:nvPicPr>
        <p:blipFill>
          <a:blip r:embed="rId5"/>
          <a:stretch>
            <a:fillRect/>
          </a:stretch>
        </p:blipFill>
        <p:spPr>
          <a:xfrm>
            <a:off x="2905444" y="1741051"/>
            <a:ext cx="396965" cy="344426"/>
          </a:xfrm>
          <a:prstGeom prst="rect">
            <a:avLst/>
          </a:prstGeom>
        </p:spPr>
      </p:pic>
      <p:sp>
        <p:nvSpPr>
          <p:cNvPr id="61" name="TextBox 60"/>
          <p:cNvSpPr txBox="1"/>
          <p:nvPr/>
        </p:nvSpPr>
        <p:spPr>
          <a:xfrm>
            <a:off x="1651267" y="1673771"/>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62" name="TextBox 61"/>
          <p:cNvSpPr txBox="1"/>
          <p:nvPr/>
        </p:nvSpPr>
        <p:spPr>
          <a:xfrm>
            <a:off x="1651267" y="1813537"/>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$0.00</a:t>
            </a:r>
          </a:p>
        </p:txBody>
      </p:sp>
      <p:sp>
        <p:nvSpPr>
          <p:cNvPr id="63" name="TextBox 62"/>
          <p:cNvSpPr txBox="1"/>
          <p:nvPr/>
        </p:nvSpPr>
        <p:spPr>
          <a:xfrm>
            <a:off x="3268302" y="1673771"/>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64" name="TextBox 63"/>
          <p:cNvSpPr txBox="1"/>
          <p:nvPr/>
        </p:nvSpPr>
        <p:spPr>
          <a:xfrm>
            <a:off x="3268302" y="1813537"/>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8.49</a:t>
            </a:r>
          </a:p>
        </p:txBody>
      </p:sp>
      <p:grpSp>
        <p:nvGrpSpPr>
          <p:cNvPr id="65" name="Group 64"/>
          <p:cNvGrpSpPr/>
          <p:nvPr/>
        </p:nvGrpSpPr>
        <p:grpSpPr>
          <a:xfrm>
            <a:off x="3947176" y="1590253"/>
            <a:ext cx="1902662" cy="785754"/>
            <a:chOff x="4336661" y="760631"/>
            <a:chExt cx="2536882" cy="1047672"/>
          </a:xfrm>
        </p:grpSpPr>
        <p:grpSp>
          <p:nvGrpSpPr>
            <p:cNvPr id="66" name="Group 65"/>
            <p:cNvGrpSpPr/>
            <p:nvPr/>
          </p:nvGrpSpPr>
          <p:grpSpPr>
            <a:xfrm>
              <a:off x="4336661" y="760631"/>
              <a:ext cx="2536882" cy="668805"/>
              <a:chOff x="557779" y="1615331"/>
              <a:chExt cx="2536882" cy="668805"/>
            </a:xfrm>
          </p:grpSpPr>
          <p:sp>
            <p:nvSpPr>
              <p:cNvPr id="68" name="TextBox 67"/>
              <p:cNvSpPr txBox="1"/>
              <p:nvPr/>
            </p:nvSpPr>
            <p:spPr>
              <a:xfrm>
                <a:off x="557779" y="1615331"/>
                <a:ext cx="947268" cy="492443"/>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69" name="TextBox 68"/>
              <p:cNvSpPr txBox="1"/>
              <p:nvPr/>
            </p:nvSpPr>
            <p:spPr>
              <a:xfrm>
                <a:off x="1362990" y="1668583"/>
                <a:ext cx="1731671" cy="615553"/>
              </a:xfrm>
              <a:prstGeom prst="rect">
                <a:avLst/>
              </a:prstGeom>
              <a:noFill/>
            </p:spPr>
            <p:txBody>
              <a:bodyPr wrap="none" rtlCol="0">
                <a:spAutoFit/>
              </a:bodyPr>
              <a:lstStyle/>
              <a:p>
                <a:pPr defTabSz="457200"/>
                <a:r>
                  <a:rPr lang="en-US" sz="2400" b="1" dirty="0">
                    <a:solidFill>
                      <a:srgbClr val="FDC00F"/>
                    </a:solidFill>
                    <a:latin typeface="Arial"/>
                  </a:rPr>
                  <a:t>$849.99</a:t>
                </a:r>
              </a:p>
            </p:txBody>
          </p:sp>
        </p:grpSp>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70" name="Content Placeholder 11"/>
          <p:cNvSpPr txBox="1">
            <a:spLocks/>
          </p:cNvSpPr>
          <p:nvPr/>
        </p:nvSpPr>
        <p:spPr>
          <a:xfrm>
            <a:off x="1225270" y="1275264"/>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Apple iPhone 6 Plus 16GB Factory Unlocked GSM 4G LTE</a:t>
            </a:r>
          </a:p>
        </p:txBody>
      </p:sp>
      <p:pic>
        <p:nvPicPr>
          <p:cNvPr id="71" name="Picture 70" descr="Screen Shot 2015-08-07 at 5.46.22 PM.png"/>
          <p:cNvPicPr>
            <a:picLocks noChangeAspect="1"/>
          </p:cNvPicPr>
          <p:nvPr/>
        </p:nvPicPr>
        <p:blipFill rotWithShape="1">
          <a:blip r:embed="rId9" cstate="print">
            <a:extLst>
              <a:ext uri="{28A0092B-C50C-407E-A947-70E740481C1C}">
                <a14:useLocalDpi xmlns:a14="http://schemas.microsoft.com/office/drawing/2010/main" val="0"/>
              </a:ext>
            </a:extLst>
          </a:blip>
          <a:srcRect l="11139" t="25781" r="71790" b="12498"/>
          <a:stretch/>
        </p:blipFill>
        <p:spPr>
          <a:xfrm>
            <a:off x="395194" y="1179047"/>
            <a:ext cx="532434" cy="997386"/>
          </a:xfrm>
          <a:prstGeom prst="rect">
            <a:avLst/>
          </a:prstGeom>
        </p:spPr>
      </p:pic>
    </p:spTree>
    <p:extLst>
      <p:ext uri="{BB962C8B-B14F-4D97-AF65-F5344CB8AC3E}">
        <p14:creationId xmlns:p14="http://schemas.microsoft.com/office/powerpoint/2010/main" val="36909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9208" y="998886"/>
            <a:ext cx="1090791" cy="21315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85" y="654073"/>
            <a:ext cx="2696341" cy="340718"/>
          </a:xfrm>
          <a:prstGeom prst="rect">
            <a:avLst/>
          </a:prstGeom>
        </p:spPr>
      </p:pic>
      <p:sp>
        <p:nvSpPr>
          <p:cNvPr id="32" name="TextBox 31"/>
          <p:cNvSpPr txBox="1"/>
          <p:nvPr/>
        </p:nvSpPr>
        <p:spPr>
          <a:xfrm>
            <a:off x="7238725" y="152638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$19.95</a:t>
            </a:r>
          </a:p>
        </p:txBody>
      </p:sp>
      <p:pic>
        <p:nvPicPr>
          <p:cNvPr id="24" name="Picture 23"/>
          <p:cNvPicPr>
            <a:picLocks noChangeAspect="1"/>
          </p:cNvPicPr>
          <p:nvPr/>
        </p:nvPicPr>
        <p:blipFill>
          <a:blip r:embed="rId4"/>
          <a:stretch>
            <a:fillRect/>
          </a:stretch>
        </p:blipFill>
        <p:spPr>
          <a:xfrm>
            <a:off x="1308526" y="2695096"/>
            <a:ext cx="350264" cy="326913"/>
          </a:xfrm>
          <a:prstGeom prst="rect">
            <a:avLst/>
          </a:prstGeom>
        </p:spPr>
      </p:pic>
      <p:pic>
        <p:nvPicPr>
          <p:cNvPr id="25" name="Picture 24"/>
          <p:cNvPicPr>
            <a:picLocks noChangeAspect="1"/>
          </p:cNvPicPr>
          <p:nvPr/>
        </p:nvPicPr>
        <p:blipFill>
          <a:blip r:embed="rId5"/>
          <a:stretch>
            <a:fillRect/>
          </a:stretch>
        </p:blipFill>
        <p:spPr>
          <a:xfrm>
            <a:off x="2905444" y="2688185"/>
            <a:ext cx="396965" cy="344426"/>
          </a:xfrm>
          <a:prstGeom prst="rect">
            <a:avLst/>
          </a:prstGeom>
        </p:spPr>
      </p:pic>
      <p:sp>
        <p:nvSpPr>
          <p:cNvPr id="27" name="TextBox 26"/>
          <p:cNvSpPr txBox="1"/>
          <p:nvPr/>
        </p:nvSpPr>
        <p:spPr>
          <a:xfrm>
            <a:off x="1651267" y="262090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28" name="TextBox 27"/>
          <p:cNvSpPr txBox="1"/>
          <p:nvPr/>
        </p:nvSpPr>
        <p:spPr>
          <a:xfrm>
            <a:off x="1651267" y="276067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$1.10</a:t>
            </a:r>
          </a:p>
        </p:txBody>
      </p:sp>
      <p:sp>
        <p:nvSpPr>
          <p:cNvPr id="31" name="TextBox 30"/>
          <p:cNvSpPr txBox="1"/>
          <p:nvPr/>
        </p:nvSpPr>
        <p:spPr>
          <a:xfrm>
            <a:off x="3268302" y="262090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33" name="TextBox 32"/>
          <p:cNvSpPr txBox="1"/>
          <p:nvPr/>
        </p:nvSpPr>
        <p:spPr>
          <a:xfrm>
            <a:off x="3268302" y="276067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2.20</a:t>
            </a:r>
          </a:p>
        </p:txBody>
      </p:sp>
      <p:grpSp>
        <p:nvGrpSpPr>
          <p:cNvPr id="34" name="Group 33"/>
          <p:cNvGrpSpPr/>
          <p:nvPr/>
        </p:nvGrpSpPr>
        <p:grpSpPr>
          <a:xfrm>
            <a:off x="3947175" y="2537387"/>
            <a:ext cx="1961972" cy="785754"/>
            <a:chOff x="4336661" y="760631"/>
            <a:chExt cx="2615963" cy="1047672"/>
          </a:xfrm>
        </p:grpSpPr>
        <p:grpSp>
          <p:nvGrpSpPr>
            <p:cNvPr id="35" name="Group 34"/>
            <p:cNvGrpSpPr/>
            <p:nvPr/>
          </p:nvGrpSpPr>
          <p:grpSpPr>
            <a:xfrm>
              <a:off x="4336661" y="760631"/>
              <a:ext cx="2615963" cy="791915"/>
              <a:chOff x="557779" y="1615331"/>
              <a:chExt cx="2615963" cy="791915"/>
            </a:xfrm>
          </p:grpSpPr>
          <p:sp>
            <p:nvSpPr>
              <p:cNvPr id="37" name="TextBox 36"/>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38" name="TextBox 37"/>
              <p:cNvSpPr txBox="1"/>
              <p:nvPr/>
            </p:nvSpPr>
            <p:spPr>
              <a:xfrm>
                <a:off x="1362990" y="1668583"/>
                <a:ext cx="1810752" cy="738663"/>
              </a:xfrm>
              <a:prstGeom prst="rect">
                <a:avLst/>
              </a:prstGeom>
              <a:noFill/>
            </p:spPr>
            <p:txBody>
              <a:bodyPr wrap="none" rtlCol="0">
                <a:spAutoFit/>
              </a:bodyPr>
              <a:lstStyle/>
              <a:p>
                <a:pPr defTabSz="457200"/>
                <a:r>
                  <a:rPr lang="en-US" sz="3000" b="1" dirty="0">
                    <a:solidFill>
                      <a:srgbClr val="FDC00F"/>
                    </a:solidFill>
                    <a:latin typeface="Arial"/>
                  </a:rPr>
                  <a:t>$39.99</a:t>
                </a:r>
              </a:p>
            </p:txBody>
          </p:sp>
        </p:grpSp>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39" name="TextBox 38"/>
          <p:cNvSpPr txBox="1"/>
          <p:nvPr/>
        </p:nvSpPr>
        <p:spPr>
          <a:xfrm>
            <a:off x="6550511" y="257175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$42.99</a:t>
            </a:r>
          </a:p>
        </p:txBody>
      </p:sp>
      <p:pic>
        <p:nvPicPr>
          <p:cNvPr id="41" name="Picture 40"/>
          <p:cNvPicPr>
            <a:picLocks noChangeAspect="1"/>
          </p:cNvPicPr>
          <p:nvPr/>
        </p:nvPicPr>
        <p:blipFill>
          <a:blip r:embed="rId4"/>
          <a:stretch>
            <a:fillRect/>
          </a:stretch>
        </p:blipFill>
        <p:spPr>
          <a:xfrm>
            <a:off x="1308526" y="3780946"/>
            <a:ext cx="350264" cy="326913"/>
          </a:xfrm>
          <a:prstGeom prst="rect">
            <a:avLst/>
          </a:prstGeom>
        </p:spPr>
      </p:pic>
      <p:pic>
        <p:nvPicPr>
          <p:cNvPr id="42" name="Picture 41"/>
          <p:cNvPicPr>
            <a:picLocks noChangeAspect="1"/>
          </p:cNvPicPr>
          <p:nvPr/>
        </p:nvPicPr>
        <p:blipFill>
          <a:blip r:embed="rId5"/>
          <a:stretch>
            <a:fillRect/>
          </a:stretch>
        </p:blipFill>
        <p:spPr>
          <a:xfrm>
            <a:off x="2905444" y="3774035"/>
            <a:ext cx="396965" cy="344426"/>
          </a:xfrm>
          <a:prstGeom prst="rect">
            <a:avLst/>
          </a:prstGeom>
        </p:spPr>
      </p:pic>
      <p:sp>
        <p:nvSpPr>
          <p:cNvPr id="43" name="TextBox 42"/>
          <p:cNvSpPr txBox="1"/>
          <p:nvPr/>
        </p:nvSpPr>
        <p:spPr>
          <a:xfrm>
            <a:off x="1651267" y="370675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44" name="TextBox 43"/>
          <p:cNvSpPr txBox="1"/>
          <p:nvPr/>
        </p:nvSpPr>
        <p:spPr>
          <a:xfrm>
            <a:off x="1651267" y="384652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$2.40</a:t>
            </a:r>
          </a:p>
        </p:txBody>
      </p:sp>
      <p:sp>
        <p:nvSpPr>
          <p:cNvPr id="45" name="TextBox 44"/>
          <p:cNvSpPr txBox="1"/>
          <p:nvPr/>
        </p:nvSpPr>
        <p:spPr>
          <a:xfrm>
            <a:off x="3268302" y="370675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46" name="TextBox 45"/>
          <p:cNvSpPr txBox="1"/>
          <p:nvPr/>
        </p:nvSpPr>
        <p:spPr>
          <a:xfrm>
            <a:off x="3268302" y="384652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2.00</a:t>
            </a:r>
          </a:p>
        </p:txBody>
      </p:sp>
      <p:grpSp>
        <p:nvGrpSpPr>
          <p:cNvPr id="47" name="Group 46"/>
          <p:cNvGrpSpPr/>
          <p:nvPr/>
        </p:nvGrpSpPr>
        <p:grpSpPr>
          <a:xfrm>
            <a:off x="3947175" y="3623237"/>
            <a:ext cx="1961972" cy="785754"/>
            <a:chOff x="4336661" y="760631"/>
            <a:chExt cx="2615963" cy="1047672"/>
          </a:xfrm>
        </p:grpSpPr>
        <p:grpSp>
          <p:nvGrpSpPr>
            <p:cNvPr id="48" name="Group 47"/>
            <p:cNvGrpSpPr/>
            <p:nvPr/>
          </p:nvGrpSpPr>
          <p:grpSpPr>
            <a:xfrm>
              <a:off x="4336661" y="760631"/>
              <a:ext cx="2615963" cy="791915"/>
              <a:chOff x="557779" y="1615331"/>
              <a:chExt cx="2615963" cy="791915"/>
            </a:xfrm>
          </p:grpSpPr>
          <p:sp>
            <p:nvSpPr>
              <p:cNvPr id="50" name="TextBox 49"/>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51" name="TextBox 50"/>
              <p:cNvSpPr txBox="1"/>
              <p:nvPr/>
            </p:nvSpPr>
            <p:spPr>
              <a:xfrm>
                <a:off x="1362990" y="1668583"/>
                <a:ext cx="1810752" cy="738663"/>
              </a:xfrm>
              <a:prstGeom prst="rect">
                <a:avLst/>
              </a:prstGeom>
              <a:noFill/>
            </p:spPr>
            <p:txBody>
              <a:bodyPr wrap="none" rtlCol="0">
                <a:spAutoFit/>
              </a:bodyPr>
              <a:lstStyle/>
              <a:p>
                <a:pPr defTabSz="457200"/>
                <a:r>
                  <a:rPr lang="en-US" sz="3000" b="1" dirty="0">
                    <a:solidFill>
                      <a:srgbClr val="FDC00F"/>
                    </a:solidFill>
                    <a:latin typeface="Arial"/>
                  </a:rPr>
                  <a:t>$39.99</a:t>
                </a: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52" name="TextBox 51"/>
          <p:cNvSpPr txBox="1"/>
          <p:nvPr/>
        </p:nvSpPr>
        <p:spPr>
          <a:xfrm>
            <a:off x="5837758" y="3657601"/>
            <a:ext cx="1787576" cy="484748"/>
          </a:xfrm>
          <a:prstGeom prst="rect">
            <a:avLst/>
          </a:prstGeom>
          <a:noFill/>
        </p:spPr>
        <p:txBody>
          <a:bodyPr wrap="none" lIns="68580" tIns="34290" rIns="68580" bIns="34290" rtlCol="0">
            <a:spAutoFit/>
          </a:bodyPr>
          <a:lstStyle/>
          <a:p>
            <a:pPr algn="r" defTabSz="457200"/>
            <a:r>
              <a:rPr lang="en-US" dirty="0">
                <a:solidFill>
                  <a:prstClr val="black">
                    <a:lumMod val="85000"/>
                    <a:lumOff val="15000"/>
                  </a:prstClr>
                </a:solidFill>
                <a:latin typeface="Arial"/>
              </a:rPr>
              <a:t>Price </a:t>
            </a:r>
            <a:r>
              <a:rPr lang="en-US" sz="2700" b="1" dirty="0">
                <a:solidFill>
                  <a:prstClr val="black">
                    <a:lumMod val="85000"/>
                    <a:lumOff val="15000"/>
                  </a:prstClr>
                </a:solidFill>
                <a:latin typeface="Arial"/>
              </a:rPr>
              <a:t>$42.99</a:t>
            </a:r>
          </a:p>
        </p:txBody>
      </p:sp>
      <p:sp>
        <p:nvSpPr>
          <p:cNvPr id="55" name="Content Placeholder 11"/>
          <p:cNvSpPr txBox="1">
            <a:spLocks/>
          </p:cNvSpPr>
          <p:nvPr/>
        </p:nvSpPr>
        <p:spPr>
          <a:xfrm>
            <a:off x="1225270" y="222885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FFFFFF"/>
                </a:solidFill>
                <a:latin typeface="Arial"/>
                <a:ea typeface="Arial"/>
                <a:cs typeface="Arial"/>
              </a:rPr>
              <a:t>Burt's Bees Diaper Cake- Baby Boy</a:t>
            </a:r>
            <a:endParaRPr lang="en-US" sz="1400" dirty="0">
              <a:solidFill>
                <a:srgbClr val="FFFFFF"/>
              </a:solidFill>
              <a:latin typeface="Arial"/>
            </a:endParaRPr>
          </a:p>
        </p:txBody>
      </p:sp>
      <p:sp>
        <p:nvSpPr>
          <p:cNvPr id="56" name="Content Placeholder 11"/>
          <p:cNvSpPr txBox="1">
            <a:spLocks/>
          </p:cNvSpPr>
          <p:nvPr/>
        </p:nvSpPr>
        <p:spPr>
          <a:xfrm>
            <a:off x="1225270" y="334794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rgbClr val="FFFFFF"/>
                </a:solidFill>
                <a:latin typeface="Arial"/>
                <a:ea typeface="Arial"/>
                <a:cs typeface="Arial"/>
              </a:rPr>
              <a:t>Brookstone</a:t>
            </a:r>
            <a:r>
              <a:rPr lang="en-US" sz="1400" dirty="0">
                <a:solidFill>
                  <a:srgbClr val="FFFFFF"/>
                </a:solidFill>
                <a:latin typeface="Arial"/>
                <a:ea typeface="Arial"/>
                <a:cs typeface="Arial"/>
              </a:rPr>
              <a:t> Compact Wine Opener</a:t>
            </a:r>
            <a:endParaRPr lang="en-US" sz="1400" dirty="0">
              <a:solidFill>
                <a:srgbClr val="FFFFFF"/>
              </a:solidFill>
              <a:latin typeface="Arial"/>
            </a:endParaRPr>
          </a:p>
        </p:txBody>
      </p:sp>
      <p:pic>
        <p:nvPicPr>
          <p:cNvPr id="75" name="Picture 74"/>
          <p:cNvPicPr>
            <a:picLocks noChangeAspect="1"/>
          </p:cNvPicPr>
          <p:nvPr/>
        </p:nvPicPr>
        <p:blipFill>
          <a:blip r:embed="rId4"/>
          <a:stretch>
            <a:fillRect/>
          </a:stretch>
        </p:blipFill>
        <p:spPr>
          <a:xfrm>
            <a:off x="1308526" y="1576006"/>
            <a:ext cx="350264" cy="326913"/>
          </a:xfrm>
          <a:prstGeom prst="rect">
            <a:avLst/>
          </a:prstGeom>
        </p:spPr>
      </p:pic>
      <p:pic>
        <p:nvPicPr>
          <p:cNvPr id="76" name="Picture 75"/>
          <p:cNvPicPr>
            <a:picLocks noChangeAspect="1"/>
          </p:cNvPicPr>
          <p:nvPr/>
        </p:nvPicPr>
        <p:blipFill>
          <a:blip r:embed="rId5"/>
          <a:stretch>
            <a:fillRect/>
          </a:stretch>
        </p:blipFill>
        <p:spPr>
          <a:xfrm>
            <a:off x="2905444" y="1569095"/>
            <a:ext cx="396965" cy="344426"/>
          </a:xfrm>
          <a:prstGeom prst="rect">
            <a:avLst/>
          </a:prstGeom>
        </p:spPr>
      </p:pic>
      <p:sp>
        <p:nvSpPr>
          <p:cNvPr id="77" name="TextBox 76"/>
          <p:cNvSpPr txBox="1"/>
          <p:nvPr/>
        </p:nvSpPr>
        <p:spPr>
          <a:xfrm>
            <a:off x="1651267" y="1501815"/>
            <a:ext cx="1167627"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Cashback Value</a:t>
            </a:r>
          </a:p>
        </p:txBody>
      </p:sp>
      <p:sp>
        <p:nvSpPr>
          <p:cNvPr id="78" name="TextBox 77"/>
          <p:cNvSpPr txBox="1"/>
          <p:nvPr/>
        </p:nvSpPr>
        <p:spPr>
          <a:xfrm>
            <a:off x="1651267" y="1641581"/>
            <a:ext cx="716144"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$0.38</a:t>
            </a:r>
          </a:p>
        </p:txBody>
      </p:sp>
      <p:sp>
        <p:nvSpPr>
          <p:cNvPr id="79" name="TextBox 78"/>
          <p:cNvSpPr txBox="1"/>
          <p:nvPr/>
        </p:nvSpPr>
        <p:spPr>
          <a:xfrm>
            <a:off x="3268302" y="1501815"/>
            <a:ext cx="366126" cy="238527"/>
          </a:xfrm>
          <a:prstGeom prst="rect">
            <a:avLst/>
          </a:prstGeom>
          <a:noFill/>
        </p:spPr>
        <p:txBody>
          <a:bodyPr wrap="none" lIns="68580" tIns="34290" rIns="68580" bIns="34290" rtlCol="0">
            <a:spAutoFit/>
          </a:bodyPr>
          <a:lstStyle/>
          <a:p>
            <a:pPr defTabSz="457200"/>
            <a:r>
              <a:rPr lang="en-US" sz="1100" dirty="0">
                <a:solidFill>
                  <a:prstClr val="white"/>
                </a:solidFill>
                <a:latin typeface="Arial"/>
              </a:rPr>
              <a:t>IBV</a:t>
            </a:r>
          </a:p>
        </p:txBody>
      </p:sp>
      <p:sp>
        <p:nvSpPr>
          <p:cNvPr id="80" name="TextBox 79"/>
          <p:cNvSpPr txBox="1"/>
          <p:nvPr/>
        </p:nvSpPr>
        <p:spPr>
          <a:xfrm>
            <a:off x="3268302" y="1641581"/>
            <a:ext cx="587766" cy="346249"/>
          </a:xfrm>
          <a:prstGeom prst="rect">
            <a:avLst/>
          </a:prstGeom>
          <a:noFill/>
        </p:spPr>
        <p:txBody>
          <a:bodyPr wrap="none" lIns="68580" tIns="34290" rIns="68580" bIns="34290" rtlCol="0">
            <a:spAutoFit/>
          </a:bodyPr>
          <a:lstStyle/>
          <a:p>
            <a:pPr defTabSz="457200"/>
            <a:r>
              <a:rPr lang="en-US" b="1" dirty="0">
                <a:solidFill>
                  <a:prstClr val="white"/>
                </a:solidFill>
                <a:latin typeface="Arial"/>
              </a:rPr>
              <a:t>0.76</a:t>
            </a:r>
          </a:p>
        </p:txBody>
      </p:sp>
      <p:grpSp>
        <p:nvGrpSpPr>
          <p:cNvPr id="81" name="Group 80"/>
          <p:cNvGrpSpPr/>
          <p:nvPr/>
        </p:nvGrpSpPr>
        <p:grpSpPr>
          <a:xfrm>
            <a:off x="3947175" y="1418297"/>
            <a:ext cx="1961972" cy="785754"/>
            <a:chOff x="4336661" y="760631"/>
            <a:chExt cx="2615963" cy="1047672"/>
          </a:xfrm>
        </p:grpSpPr>
        <p:grpSp>
          <p:nvGrpSpPr>
            <p:cNvPr id="82" name="Group 81"/>
            <p:cNvGrpSpPr/>
            <p:nvPr/>
          </p:nvGrpSpPr>
          <p:grpSpPr>
            <a:xfrm>
              <a:off x="4336661" y="760631"/>
              <a:ext cx="2615963" cy="791915"/>
              <a:chOff x="557779" y="1615331"/>
              <a:chExt cx="2615963" cy="791915"/>
            </a:xfrm>
          </p:grpSpPr>
          <p:sp>
            <p:nvSpPr>
              <p:cNvPr id="84" name="TextBox 83"/>
              <p:cNvSpPr txBox="1"/>
              <p:nvPr/>
            </p:nvSpPr>
            <p:spPr>
              <a:xfrm>
                <a:off x="557779" y="1615331"/>
                <a:ext cx="947268" cy="492442"/>
              </a:xfrm>
              <a:prstGeom prst="rect">
                <a:avLst/>
              </a:prstGeom>
              <a:noFill/>
            </p:spPr>
            <p:txBody>
              <a:bodyPr wrap="none" rtlCol="0">
                <a:spAutoFit/>
              </a:bodyPr>
              <a:lstStyle/>
              <a:p>
                <a:pPr defTabSz="457200"/>
                <a:r>
                  <a:rPr lang="en-US" dirty="0">
                    <a:solidFill>
                      <a:srgbClr val="FDC00F"/>
                    </a:solidFill>
                    <a:latin typeface="Arial"/>
                  </a:rPr>
                  <a:t>Price</a:t>
                </a:r>
              </a:p>
            </p:txBody>
          </p:sp>
          <p:sp>
            <p:nvSpPr>
              <p:cNvPr id="85" name="TextBox 84"/>
              <p:cNvSpPr txBox="1"/>
              <p:nvPr/>
            </p:nvSpPr>
            <p:spPr>
              <a:xfrm>
                <a:off x="1362990" y="1668583"/>
                <a:ext cx="1810752" cy="738663"/>
              </a:xfrm>
              <a:prstGeom prst="rect">
                <a:avLst/>
              </a:prstGeom>
              <a:noFill/>
            </p:spPr>
            <p:txBody>
              <a:bodyPr wrap="none" rtlCol="0">
                <a:spAutoFit/>
              </a:bodyPr>
              <a:lstStyle/>
              <a:p>
                <a:pPr defTabSz="457200"/>
                <a:r>
                  <a:rPr lang="en-US" sz="3000" b="1" dirty="0">
                    <a:solidFill>
                      <a:srgbClr val="FDC00F"/>
                    </a:solidFill>
                    <a:latin typeface="Arial"/>
                  </a:rPr>
                  <a:t>$18.99</a:t>
                </a:r>
              </a:p>
            </p:txBody>
          </p:sp>
        </p:grpSp>
        <p:pic>
          <p:nvPicPr>
            <p:cNvPr id="83" name="Picture 8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8645">
              <a:off x="4452874" y="1473505"/>
              <a:ext cx="2151640" cy="334798"/>
            </a:xfrm>
            <a:prstGeom prst="rect">
              <a:avLst/>
            </a:prstGeom>
          </p:spPr>
        </p:pic>
      </p:grpSp>
      <p:sp>
        <p:nvSpPr>
          <p:cNvPr id="86" name="Content Placeholder 11"/>
          <p:cNvSpPr txBox="1">
            <a:spLocks/>
          </p:cNvSpPr>
          <p:nvPr/>
        </p:nvSpPr>
        <p:spPr>
          <a:xfrm>
            <a:off x="1225270" y="1143000"/>
            <a:ext cx="8811391" cy="3894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white"/>
                </a:solidFill>
                <a:latin typeface="Arial"/>
              </a:rPr>
              <a:t>3dRose – </a:t>
            </a:r>
            <a:r>
              <a:rPr lang="en-US" sz="1400" dirty="0" err="1">
                <a:solidFill>
                  <a:prstClr val="white"/>
                </a:solidFill>
                <a:latin typeface="Arial"/>
              </a:rPr>
              <a:t>InspirationzStore</a:t>
            </a:r>
            <a:r>
              <a:rPr lang="en-US" sz="1400" dirty="0">
                <a:solidFill>
                  <a:prstClr val="white"/>
                </a:solidFill>
                <a:latin typeface="Arial"/>
              </a:rPr>
              <a:t> Typography Best Husband Ever</a:t>
            </a:r>
          </a:p>
        </p:txBody>
      </p:sp>
      <p:pic>
        <p:nvPicPr>
          <p:cNvPr id="53" name="Picture 5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0541" y="1151287"/>
            <a:ext cx="925310" cy="909422"/>
          </a:xfrm>
          <a:custGeom>
            <a:avLst/>
            <a:gdLst>
              <a:gd name="connsiteX0" fmla="*/ 5860968 w 5871570"/>
              <a:gd name="connsiteY0" fmla="*/ 0 h 3400495"/>
              <a:gd name="connsiteX1" fmla="*/ 5871570 w 5871570"/>
              <a:gd name="connsiteY1" fmla="*/ 3382122 h 3400495"/>
              <a:gd name="connsiteX2" fmla="*/ 10602 w 5871570"/>
              <a:gd name="connsiteY2" fmla="*/ 3400495 h 3400495"/>
              <a:gd name="connsiteX3" fmla="*/ 0 w 5871570"/>
              <a:gd name="connsiteY3" fmla="*/ 18372 h 3400495"/>
            </a:gdLst>
            <a:ahLst/>
            <a:cxnLst>
              <a:cxn ang="0">
                <a:pos x="connsiteX0" y="connsiteY0"/>
              </a:cxn>
              <a:cxn ang="0">
                <a:pos x="connsiteX1" y="connsiteY1"/>
              </a:cxn>
              <a:cxn ang="0">
                <a:pos x="connsiteX2" y="connsiteY2"/>
              </a:cxn>
              <a:cxn ang="0">
                <a:pos x="connsiteX3" y="connsiteY3"/>
              </a:cxn>
            </a:cxnLst>
            <a:rect l="l" t="t" r="r" b="b"/>
            <a:pathLst>
              <a:path w="5871570" h="3400495">
                <a:moveTo>
                  <a:pt x="5860968" y="0"/>
                </a:moveTo>
                <a:lnTo>
                  <a:pt x="5871570" y="3382122"/>
                </a:lnTo>
                <a:lnTo>
                  <a:pt x="10602" y="3400495"/>
                </a:lnTo>
                <a:lnTo>
                  <a:pt x="0" y="18372"/>
                </a:lnTo>
                <a:close/>
              </a:path>
            </a:pathLst>
          </a:custGeom>
        </p:spPr>
      </p:pic>
      <p:pic>
        <p:nvPicPr>
          <p:cNvPr id="54" name="Picture 53"/>
          <p:cNvPicPr/>
          <p:nvPr/>
        </p:nvPicPr>
        <p:blipFill rotWithShape="1">
          <a:blip r:embed="rId8" cstate="screen">
            <a:extLst>
              <a:ext uri="{28A0092B-C50C-407E-A947-70E740481C1C}">
                <a14:useLocalDpi xmlns:a14="http://schemas.microsoft.com/office/drawing/2010/main"/>
              </a:ext>
            </a:extLst>
          </a:blip>
          <a:srcRect/>
          <a:stretch/>
        </p:blipFill>
        <p:spPr>
          <a:xfrm>
            <a:off x="225805" y="2196388"/>
            <a:ext cx="855581" cy="1159824"/>
          </a:xfrm>
          <a:prstGeom prst="rect">
            <a:avLst/>
          </a:prstGeom>
        </p:spPr>
      </p:pic>
      <p:pic>
        <p:nvPicPr>
          <p:cNvPr id="2" name="Picture 1" descr="Screen Shot 2015-08-03 at 4.20.53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4391" y="3421710"/>
            <a:ext cx="909341" cy="928155"/>
          </a:xfrm>
          <a:prstGeom prst="rect">
            <a:avLst/>
          </a:prstGeom>
        </p:spPr>
      </p:pic>
    </p:spTree>
    <p:extLst>
      <p:ext uri="{BB962C8B-B14F-4D97-AF65-F5344CB8AC3E}">
        <p14:creationId xmlns:p14="http://schemas.microsoft.com/office/powerpoint/2010/main" val="728016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090" y="799212"/>
            <a:ext cx="7614887" cy="431977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60" y="274321"/>
            <a:ext cx="8404177" cy="46639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5" y="849999"/>
            <a:ext cx="7813093" cy="4322021"/>
          </a:xfrm>
          <a:prstGeom prst="rect">
            <a:avLst/>
          </a:prstGeom>
        </p:spPr>
      </p:pic>
    </p:spTree>
    <p:extLst>
      <p:ext uri="{BB962C8B-B14F-4D97-AF65-F5344CB8AC3E}">
        <p14:creationId xmlns:p14="http://schemas.microsoft.com/office/powerpoint/2010/main" val="13898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2" fill="hold" nodeType="afterEffect">
                                  <p:stCondLst>
                                    <p:cond delay="15000"/>
                                  </p:stCondLst>
                                  <p:childTnLst>
                                    <p:anim calcmode="lin" valueType="num">
                                      <p:cBhvr additive="base">
                                        <p:cTn id="11" dur="500"/>
                                        <p:tgtEl>
                                          <p:spTgt spid="2"/>
                                        </p:tgtEl>
                                        <p:attrNameLst>
                                          <p:attrName>ppt_x</p:attrName>
                                        </p:attrNameLst>
                                      </p:cBhvr>
                                      <p:tavLst>
                                        <p:tav tm="0">
                                          <p:val>
                                            <p:strVal val="ppt_x"/>
                                          </p:val>
                                        </p:tav>
                                        <p:tav tm="100000">
                                          <p:val>
                                            <p:strVal val="1+ppt_w/2"/>
                                          </p:val>
                                        </p:tav>
                                      </p:tavLst>
                                    </p:anim>
                                    <p:anim calcmode="lin" valueType="num">
                                      <p:cBhvr additive="base">
                                        <p:cTn id="12" dur="500"/>
                                        <p:tgtEl>
                                          <p:spTgt spid="2"/>
                                        </p:tgtEl>
                                        <p:attrNameLst>
                                          <p:attrName>ppt_y</p:attrName>
                                        </p:attrNameLst>
                                      </p:cBhvr>
                                      <p:tavLst>
                                        <p:tav tm="0">
                                          <p:val>
                                            <p:strVal val="ppt_y"/>
                                          </p:val>
                                        </p:tav>
                                        <p:tav tm="100000">
                                          <p:val>
                                            <p:strVal val="ppt_y"/>
                                          </p:val>
                                        </p:tav>
                                      </p:tavLst>
                                    </p:anim>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160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5700" b="77000" l="0" r="100000">
                        <a14:foregroundMark x1="11500" y1="69100" x2="11500" y2="69100"/>
                        <a14:foregroundMark x1="11400" y1="68700" x2="11400" y2="68700"/>
                        <a14:foregroundMark x1="17200" y1="64000" x2="17200" y2="64000"/>
                        <a14:foregroundMark x1="17300" y1="62800" x2="17300" y2="62800"/>
                        <a14:foregroundMark x1="2900" y1="59300" x2="92500" y2="63500"/>
                        <a14:foregroundMark x1="85000" y1="67600" x2="98700" y2="70100"/>
                        <a14:foregroundMark x1="1200" y1="56900" x2="98600" y2="57700"/>
                      </a14:backgroundRemoval>
                    </a14:imgEffect>
                    <a14:imgEffect>
                      <a14:sharpenSoften amount="25000"/>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53634" b="23183"/>
          <a:stretch/>
        </p:blipFill>
        <p:spPr>
          <a:xfrm>
            <a:off x="9440" y="4552950"/>
            <a:ext cx="7915360" cy="590550"/>
          </a:xfrm>
          <a:prstGeom prst="rect">
            <a:avLst/>
          </a:prstGeom>
        </p:spPr>
      </p:pic>
      <p:pic>
        <p:nvPicPr>
          <p:cNvPr id="2" name="圖片 4" descr="IMG_0689.jpg"/>
          <p:cNvPicPr>
            <a:picLocks noChangeAspect="1"/>
          </p:cNvPicPr>
          <p:nvPr/>
        </p:nvPicPr>
        <p:blipFill rotWithShape="1">
          <a:blip r:embed="rId4" cstate="print">
            <a:extLst>
              <a:ext uri="{28A0092B-C50C-407E-A947-70E740481C1C}">
                <a14:useLocalDpi xmlns:a14="http://schemas.microsoft.com/office/drawing/2010/main" val="0"/>
              </a:ext>
            </a:extLst>
          </a:blip>
          <a:srcRect l="7068" t="3635" r="7068" b="6696"/>
          <a:stretch/>
        </p:blipFill>
        <p:spPr bwMode="auto">
          <a:xfrm>
            <a:off x="5495925" y="190499"/>
            <a:ext cx="2209800" cy="32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txBox="1">
            <a:spLocks noChangeArrowheads="1"/>
          </p:cNvSpPr>
          <p:nvPr/>
        </p:nvSpPr>
        <p:spPr bwMode="auto">
          <a:xfrm>
            <a:off x="255182" y="93700"/>
            <a:ext cx="4724400" cy="3829050"/>
          </a:xfrm>
          <a:prstGeom prst="rect">
            <a:avLst/>
          </a:prstGeom>
          <a:noFill/>
          <a:ln w="9525">
            <a:noFill/>
            <a:miter lim="800000"/>
            <a:headEnd/>
            <a:tailEnd/>
          </a:ln>
        </p:spPr>
        <p:txBody>
          <a:bodyPr/>
          <a:lstStyle/>
          <a:p>
            <a:pPr marL="342900" indent="-342900" defTabSz="457200" eaLnBrk="0" hangingPunct="0">
              <a:spcBef>
                <a:spcPct val="20000"/>
              </a:spcBef>
              <a:buFontTx/>
              <a:buChar char="•"/>
              <a:defRPr/>
            </a:pPr>
            <a:r>
              <a:rPr lang="zh-TW" altLang="zh-TW" dirty="0">
                <a:solidFill>
                  <a:srgbClr val="002060"/>
                </a:solidFill>
                <a:latin typeface="Calibri"/>
                <a:ea typeface="Heiti TC Light"/>
                <a:cs typeface="Calibri"/>
              </a:rPr>
              <a:t>畢業於台灣大學，主修醫事技術</a:t>
            </a:r>
          </a:p>
          <a:p>
            <a:pPr marL="342900" indent="-342900" defTabSz="457200" eaLnBrk="0" hangingPunct="0">
              <a:spcBef>
                <a:spcPct val="20000"/>
              </a:spcBef>
              <a:buFontTx/>
              <a:buChar char="•"/>
              <a:defRPr/>
            </a:pPr>
            <a:r>
              <a:rPr lang="zh-TW" altLang="zh-TW" dirty="0">
                <a:solidFill>
                  <a:srgbClr val="002060"/>
                </a:solidFill>
                <a:latin typeface="Calibri"/>
                <a:ea typeface="Heiti TC Light"/>
                <a:cs typeface="Calibri"/>
              </a:rPr>
              <a:t>台灣合格醫檢</a:t>
            </a:r>
            <a:r>
              <a:rPr lang="zh-TW" altLang="zh-TW" dirty="0" smtClean="0">
                <a:solidFill>
                  <a:srgbClr val="002060"/>
                </a:solidFill>
                <a:latin typeface="Calibri"/>
                <a:ea typeface="Heiti TC Light"/>
                <a:cs typeface="Calibri"/>
              </a:rPr>
              <a:t>師</a:t>
            </a:r>
            <a:endParaRPr lang="en-US" altLang="zh-TW" dirty="0" smtClean="0">
              <a:solidFill>
                <a:srgbClr val="002060"/>
              </a:solidFill>
              <a:latin typeface="Calibri"/>
              <a:ea typeface="Heiti TC Light"/>
              <a:cs typeface="Calibri"/>
            </a:endParaRPr>
          </a:p>
          <a:p>
            <a:pPr marL="342900" indent="-342900" defTabSz="457200" eaLnBrk="0" hangingPunct="0">
              <a:spcBef>
                <a:spcPct val="20000"/>
              </a:spcBef>
              <a:buFontTx/>
              <a:buChar char="•"/>
              <a:defRPr/>
            </a:pPr>
            <a:r>
              <a:rPr lang="zh-TW" altLang="zh-TW" dirty="0" smtClean="0">
                <a:solidFill>
                  <a:srgbClr val="002060"/>
                </a:solidFill>
                <a:latin typeface="Calibri"/>
                <a:ea typeface="Heiti TC Light"/>
                <a:cs typeface="Calibri"/>
              </a:rPr>
              <a:t>香港</a:t>
            </a:r>
            <a:r>
              <a:rPr lang="zh-TW" altLang="zh-TW" dirty="0">
                <a:solidFill>
                  <a:srgbClr val="002060"/>
                </a:solidFill>
                <a:latin typeface="Calibri"/>
                <a:ea typeface="Heiti TC Light"/>
                <a:cs typeface="Calibri"/>
              </a:rPr>
              <a:t>一級醫務化驗師</a:t>
            </a:r>
          </a:p>
          <a:p>
            <a:pPr marL="342900" indent="-342900" defTabSz="457200" eaLnBrk="0" hangingPunct="0">
              <a:spcBef>
                <a:spcPct val="20000"/>
              </a:spcBef>
              <a:buFontTx/>
              <a:buChar char="•"/>
              <a:defRPr/>
            </a:pPr>
            <a:r>
              <a:rPr lang="zh-TW" altLang="zh-TW" dirty="0">
                <a:solidFill>
                  <a:srgbClr val="002060"/>
                </a:solidFill>
                <a:latin typeface="Calibri"/>
                <a:ea typeface="Heiti TC Light"/>
                <a:cs typeface="Calibri"/>
              </a:rPr>
              <a:t>中國國家授證高級公共營養師</a:t>
            </a:r>
          </a:p>
          <a:p>
            <a:pPr marL="342900" indent="-342900" defTabSz="457200" eaLnBrk="0" hangingPunct="0">
              <a:spcBef>
                <a:spcPct val="20000"/>
              </a:spcBef>
              <a:buFontTx/>
              <a:buChar char="•"/>
              <a:defRPr/>
            </a:pPr>
            <a:r>
              <a:rPr lang="zh-TW" altLang="en-US" dirty="0">
                <a:solidFill>
                  <a:srgbClr val="002060"/>
                </a:solidFill>
                <a:latin typeface="Calibri"/>
                <a:ea typeface="Heiti TC Light"/>
                <a:cs typeface="Calibri"/>
              </a:rPr>
              <a:t>多</a:t>
            </a:r>
            <a:r>
              <a:rPr lang="zh-TW" altLang="zh-TW" dirty="0">
                <a:solidFill>
                  <a:srgbClr val="002060"/>
                </a:solidFill>
                <a:latin typeface="Calibri"/>
                <a:ea typeface="Heiti TC Light"/>
                <a:cs typeface="Calibri"/>
              </a:rPr>
              <a:t>次</a:t>
            </a:r>
            <a:r>
              <a:rPr lang="en-US" altLang="zh-TW" dirty="0">
                <a:solidFill>
                  <a:srgbClr val="002060"/>
                </a:solidFill>
                <a:latin typeface="Calibri"/>
                <a:ea typeface="Heiti TC Light"/>
                <a:cs typeface="Calibri"/>
              </a:rPr>
              <a:t>UFO</a:t>
            </a:r>
            <a:r>
              <a:rPr lang="zh-TW" altLang="zh-TW" dirty="0">
                <a:solidFill>
                  <a:srgbClr val="002060"/>
                </a:solidFill>
                <a:latin typeface="Calibri"/>
                <a:ea typeface="Heiti TC Light"/>
                <a:cs typeface="Calibri"/>
              </a:rPr>
              <a:t>挑戰獎</a:t>
            </a:r>
            <a:r>
              <a:rPr lang="zh-TW" altLang="en-US" dirty="0">
                <a:solidFill>
                  <a:srgbClr val="002060"/>
                </a:solidFill>
                <a:latin typeface="Calibri"/>
                <a:ea typeface="Heiti TC Light"/>
                <a:cs typeface="Calibri"/>
              </a:rPr>
              <a:t>及</a:t>
            </a:r>
            <a:r>
              <a:rPr lang="zh-TW" altLang="zh-TW" dirty="0">
                <a:solidFill>
                  <a:srgbClr val="002060"/>
                </a:solidFill>
                <a:latin typeface="Calibri"/>
                <a:ea typeface="Heiti TC Light"/>
                <a:cs typeface="Calibri"/>
              </a:rPr>
              <a:t>總裁挑戰獎</a:t>
            </a:r>
            <a:endParaRPr lang="zh-TW" altLang="en-US" dirty="0">
              <a:solidFill>
                <a:srgbClr val="002060"/>
              </a:solidFill>
              <a:latin typeface="Calibri"/>
              <a:ea typeface="Heiti TC Light"/>
              <a:cs typeface="Calibri"/>
            </a:endParaRPr>
          </a:p>
          <a:p>
            <a:pPr marL="342900" indent="-342900" defTabSz="457200" eaLnBrk="0" hangingPunct="0">
              <a:spcBef>
                <a:spcPct val="20000"/>
              </a:spcBef>
              <a:buFontTx/>
              <a:buChar char="•"/>
              <a:defRPr/>
            </a:pPr>
            <a:r>
              <a:rPr lang="zh-TW" altLang="en-US" dirty="0">
                <a:solidFill>
                  <a:srgbClr val="002060"/>
                </a:solidFill>
                <a:latin typeface="Calibri"/>
                <a:ea typeface="Heiti TC Light"/>
                <a:cs typeface="Calibri"/>
              </a:rPr>
              <a:t>授證訓練員；香港</a:t>
            </a:r>
            <a:r>
              <a:rPr lang="en-US" altLang="zh-TW" dirty="0">
                <a:solidFill>
                  <a:srgbClr val="002060"/>
                </a:solidFill>
                <a:latin typeface="Calibri"/>
                <a:ea typeface="Heiti TC Light"/>
                <a:cs typeface="Calibri"/>
              </a:rPr>
              <a:t>/</a:t>
            </a:r>
            <a:r>
              <a:rPr lang="zh-TW" altLang="en-US" dirty="0">
                <a:solidFill>
                  <a:srgbClr val="002060"/>
                </a:solidFill>
                <a:latin typeface="Calibri"/>
                <a:ea typeface="Heiti TC Light"/>
                <a:cs typeface="Calibri"/>
              </a:rPr>
              <a:t>台灣產品訓練講</a:t>
            </a:r>
            <a:r>
              <a:rPr lang="zh-TW" altLang="en-US" dirty="0" smtClean="0">
                <a:solidFill>
                  <a:srgbClr val="002060"/>
                </a:solidFill>
                <a:latin typeface="Calibri"/>
                <a:ea typeface="Heiti TC Light"/>
                <a:cs typeface="Calibri"/>
              </a:rPr>
              <a:t>員</a:t>
            </a:r>
            <a:endParaRPr lang="en-US" altLang="zh-TW" dirty="0" smtClean="0">
              <a:solidFill>
                <a:srgbClr val="002060"/>
              </a:solidFill>
              <a:latin typeface="Calibri"/>
              <a:ea typeface="Heiti TC Light"/>
              <a:cs typeface="Calibri"/>
            </a:endParaRPr>
          </a:p>
          <a:p>
            <a:pPr marL="342900" indent="-342900" defTabSz="457200" eaLnBrk="0" hangingPunct="0">
              <a:spcBef>
                <a:spcPct val="20000"/>
              </a:spcBef>
              <a:buFontTx/>
              <a:buChar char="•"/>
              <a:defRPr/>
            </a:pPr>
            <a:endParaRPr lang="zh-TW" altLang="en-US" b="1" dirty="0">
              <a:solidFill>
                <a:srgbClr val="002060"/>
              </a:solidFill>
              <a:latin typeface="Calibri"/>
              <a:ea typeface="Heiti TC Light"/>
              <a:cs typeface="Calibri"/>
            </a:endParaRPr>
          </a:p>
          <a:p>
            <a:pPr marL="342900" indent="-342900" defTabSz="457200" eaLnBrk="0" hangingPunct="0">
              <a:spcBef>
                <a:spcPct val="20000"/>
              </a:spcBef>
              <a:buFontTx/>
              <a:buChar char="•"/>
              <a:defRPr/>
            </a:pPr>
            <a:r>
              <a:rPr lang="en-US" altLang="zh-TW" sz="1600" b="1" dirty="0" smtClean="0">
                <a:solidFill>
                  <a:srgbClr val="002060"/>
                </a:solidFill>
                <a:latin typeface="Calibri"/>
                <a:ea typeface="Heiti TC Light"/>
                <a:cs typeface="Calibri"/>
              </a:rPr>
              <a:t>Graduated </a:t>
            </a:r>
            <a:r>
              <a:rPr lang="en-US" altLang="zh-TW" sz="1600" b="1" dirty="0">
                <a:solidFill>
                  <a:srgbClr val="002060"/>
                </a:solidFill>
                <a:latin typeface="Calibri"/>
                <a:ea typeface="Heiti TC Light"/>
                <a:cs typeface="Calibri"/>
              </a:rPr>
              <a:t>from National Taiwan University with a degree in medical technology</a:t>
            </a:r>
          </a:p>
          <a:p>
            <a:pPr marL="342900" indent="-342900" defTabSz="457200" eaLnBrk="0" hangingPunct="0">
              <a:spcBef>
                <a:spcPct val="20000"/>
              </a:spcBef>
              <a:buFontTx/>
              <a:buChar char="•"/>
              <a:defRPr/>
            </a:pPr>
            <a:r>
              <a:rPr lang="en-US" altLang="zh-TW" sz="1600" b="1" dirty="0">
                <a:solidFill>
                  <a:srgbClr val="002060"/>
                </a:solidFill>
                <a:latin typeface="Calibri"/>
                <a:ea typeface="Heiti TC Light"/>
                <a:cs typeface="Calibri"/>
              </a:rPr>
              <a:t>A medical technology scientist of </a:t>
            </a:r>
            <a:r>
              <a:rPr lang="en-US" altLang="zh-TW" sz="1600" b="1" dirty="0" smtClean="0">
                <a:solidFill>
                  <a:srgbClr val="002060"/>
                </a:solidFill>
                <a:latin typeface="Calibri"/>
                <a:ea typeface="Heiti TC Light"/>
                <a:cs typeface="Calibri"/>
              </a:rPr>
              <a:t>Taiwan</a:t>
            </a:r>
          </a:p>
          <a:p>
            <a:pPr marL="342900" indent="-342900" defTabSz="457200" eaLnBrk="0" hangingPunct="0">
              <a:spcBef>
                <a:spcPct val="20000"/>
              </a:spcBef>
              <a:buFontTx/>
              <a:buChar char="•"/>
              <a:defRPr/>
            </a:pPr>
            <a:r>
              <a:rPr lang="en-US" altLang="zh-TW" sz="1600" b="1" dirty="0" smtClean="0">
                <a:solidFill>
                  <a:srgbClr val="002060"/>
                </a:solidFill>
                <a:latin typeface="Calibri"/>
                <a:ea typeface="Heiti TC Light"/>
                <a:cs typeface="Calibri"/>
              </a:rPr>
              <a:t>Medical </a:t>
            </a:r>
            <a:r>
              <a:rPr lang="en-US" altLang="zh-TW" sz="1600" b="1" dirty="0">
                <a:solidFill>
                  <a:srgbClr val="002060"/>
                </a:solidFill>
                <a:latin typeface="Calibri"/>
                <a:ea typeface="Heiti TC Light"/>
                <a:cs typeface="Calibri"/>
              </a:rPr>
              <a:t>laboratory technologist (Part1) </a:t>
            </a:r>
          </a:p>
          <a:p>
            <a:pPr marL="342900" indent="-342900" defTabSz="457200" eaLnBrk="0" hangingPunct="0">
              <a:spcBef>
                <a:spcPct val="20000"/>
              </a:spcBef>
              <a:buFontTx/>
              <a:buChar char="•"/>
              <a:defRPr/>
            </a:pPr>
            <a:r>
              <a:rPr lang="en-US" altLang="zh-TW" sz="1600" b="1" dirty="0">
                <a:solidFill>
                  <a:srgbClr val="002060"/>
                </a:solidFill>
                <a:latin typeface="Calibri"/>
                <a:ea typeface="Heiti TC Light"/>
                <a:cs typeface="Calibri"/>
              </a:rPr>
              <a:t>A senior public nutritionist of the PRC</a:t>
            </a:r>
          </a:p>
          <a:p>
            <a:pPr marL="342900" indent="-342900" defTabSz="457200" eaLnBrk="0" hangingPunct="0">
              <a:spcBef>
                <a:spcPct val="20000"/>
              </a:spcBef>
              <a:buFontTx/>
              <a:buChar char="•"/>
              <a:defRPr/>
            </a:pPr>
            <a:r>
              <a:rPr lang="en-US" altLang="zh-TW" sz="1600" b="1" dirty="0">
                <a:solidFill>
                  <a:srgbClr val="002060"/>
                </a:solidFill>
                <a:latin typeface="Calibri"/>
                <a:ea typeface="Heiti TC Light"/>
                <a:cs typeface="Calibri"/>
              </a:rPr>
              <a:t>Many times  of UFO  &amp; President Challenge winner</a:t>
            </a:r>
          </a:p>
          <a:p>
            <a:pPr marL="342900" indent="-342900" defTabSz="457200" eaLnBrk="0" hangingPunct="0">
              <a:spcBef>
                <a:spcPct val="20000"/>
              </a:spcBef>
              <a:buFontTx/>
              <a:buChar char="•"/>
              <a:defRPr/>
            </a:pPr>
            <a:r>
              <a:rPr lang="en-US" altLang="zh-TW" sz="1600" b="1" dirty="0">
                <a:solidFill>
                  <a:srgbClr val="002060"/>
                </a:solidFill>
                <a:latin typeface="Calibri"/>
                <a:ea typeface="Heiti TC Light"/>
                <a:cs typeface="Calibri"/>
              </a:rPr>
              <a:t>A Certified Trainer; Hong Kong / Taiwan Field Product Specialist </a:t>
            </a:r>
            <a:endParaRPr lang="en-US" altLang="zh-TW" b="1" dirty="0">
              <a:solidFill>
                <a:srgbClr val="002060"/>
              </a:solidFill>
              <a:latin typeface="Calibri"/>
              <a:ea typeface="Heiti TC Light"/>
              <a:cs typeface="Calibri"/>
            </a:endParaRPr>
          </a:p>
          <a:p>
            <a:pPr marL="342900" indent="-342900" defTabSz="457200" eaLnBrk="0" hangingPunct="0">
              <a:spcBef>
                <a:spcPct val="20000"/>
              </a:spcBef>
              <a:defRPr/>
            </a:pPr>
            <a:r>
              <a:rPr lang="zh-TW" altLang="en-US" b="1" dirty="0">
                <a:solidFill>
                  <a:srgbClr val="002060"/>
                </a:solidFill>
                <a:effectLst>
                  <a:outerShdw blurRad="38100" dist="38100" dir="2700000" algn="tl">
                    <a:srgbClr val="C0C0C0"/>
                  </a:outerShdw>
                </a:effectLst>
                <a:latin typeface="Calibri"/>
                <a:ea typeface="Heiti TC Light"/>
                <a:cs typeface="Calibri"/>
              </a:rPr>
              <a:t>  </a:t>
            </a:r>
            <a:endParaRPr lang="zh-TW" altLang="zh-TW" b="1" dirty="0">
              <a:solidFill>
                <a:srgbClr val="002060"/>
              </a:solidFill>
              <a:latin typeface="Calibri"/>
              <a:ea typeface="Heiti TC Light"/>
              <a:cs typeface="Calibri"/>
            </a:endParaRPr>
          </a:p>
        </p:txBody>
      </p:sp>
      <p:sp>
        <p:nvSpPr>
          <p:cNvPr id="4" name="Text Box 6"/>
          <p:cNvSpPr txBox="1">
            <a:spLocks noChangeArrowheads="1"/>
          </p:cNvSpPr>
          <p:nvPr/>
        </p:nvSpPr>
        <p:spPr bwMode="auto">
          <a:xfrm>
            <a:off x="3601528" y="3476627"/>
            <a:ext cx="5998594" cy="1138773"/>
          </a:xfrm>
          <a:prstGeom prst="rect">
            <a:avLst/>
          </a:prstGeom>
          <a:noFill/>
          <a:ln w="9525">
            <a:noFill/>
            <a:miter lim="800000"/>
            <a:headEnd/>
            <a:tailEnd/>
          </a:ln>
          <a:effectLst/>
        </p:spPr>
        <p:txBody>
          <a:bodyPr wrap="square">
            <a:spAutoFit/>
          </a:bodyPr>
          <a:lstStyle/>
          <a:p>
            <a:pPr algn="ctr" defTabSz="457200">
              <a:spcBef>
                <a:spcPct val="50000"/>
              </a:spcBef>
              <a:defRPr/>
            </a:pPr>
            <a:r>
              <a:rPr lang="en-US" sz="6800" b="1" dirty="0" smtClean="0">
                <a:solidFill>
                  <a:srgbClr val="33CCFF"/>
                </a:solidFill>
                <a:latin typeface="Calibri"/>
                <a:ea typeface="Heiti TC Light"/>
                <a:cs typeface="Calibri"/>
              </a:rPr>
              <a:t>YK Tam</a:t>
            </a:r>
            <a:endParaRPr lang="en-US" sz="6800" b="1" dirty="0">
              <a:solidFill>
                <a:srgbClr val="33CCFF"/>
              </a:solidFill>
              <a:latin typeface="Calibri"/>
              <a:ea typeface="Heiti TC Light"/>
              <a:cs typeface="Calibri"/>
            </a:endParaRPr>
          </a:p>
        </p:txBody>
      </p:sp>
      <p:pic>
        <p:nvPicPr>
          <p:cNvPr id="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02" t="24756" r="12712" b="22527"/>
          <a:stretch/>
        </p:blipFill>
        <p:spPr bwMode="auto">
          <a:xfrm>
            <a:off x="7926502" y="4095751"/>
            <a:ext cx="1074180" cy="10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852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7" name="Group 5"/>
          <p:cNvGrpSpPr>
            <a:grpSpLocks/>
          </p:cNvGrpSpPr>
          <p:nvPr/>
        </p:nvGrpSpPr>
        <p:grpSpPr bwMode="auto">
          <a:xfrm>
            <a:off x="-17462" y="917973"/>
            <a:ext cx="4424364" cy="4268392"/>
            <a:chOff x="-11" y="669"/>
            <a:chExt cx="2787" cy="3585"/>
          </a:xfrm>
        </p:grpSpPr>
        <p:sp>
          <p:nvSpPr>
            <p:cNvPr id="76830" name="Rectangle 6"/>
            <p:cNvSpPr>
              <a:spLocks noChangeArrowheads="1"/>
            </p:cNvSpPr>
            <p:nvPr/>
          </p:nvSpPr>
          <p:spPr bwMode="auto">
            <a:xfrm>
              <a:off x="-11" y="669"/>
              <a:ext cx="2787"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457200" eaLnBrk="1" hangingPunct="1"/>
              <a:r>
                <a:rPr lang="zh-TW" altLang="en-US" sz="2800" b="1" dirty="0" smtClean="0">
                  <a:solidFill>
                    <a:srgbClr val="0070C0"/>
                  </a:solidFill>
                  <a:latin typeface="Calibri"/>
                  <a:ea typeface="Heiti TC Light"/>
                  <a:cs typeface="Calibri"/>
                </a:rPr>
                <a:t>全球數</a:t>
              </a:r>
              <a:r>
                <a:rPr lang="zh-TW" altLang="en-US" sz="2800" b="1" dirty="0">
                  <a:solidFill>
                    <a:srgbClr val="0070C0"/>
                  </a:solidFill>
                  <a:latin typeface="Calibri"/>
                  <a:ea typeface="Heiti TC Light"/>
                  <a:cs typeface="Calibri"/>
                </a:rPr>
                <a:t>百萬優惠顧</a:t>
              </a:r>
              <a:r>
                <a:rPr lang="zh-TW" altLang="en-US" sz="2800" b="1" dirty="0" smtClean="0">
                  <a:solidFill>
                    <a:srgbClr val="0070C0"/>
                  </a:solidFill>
                  <a:latin typeface="Calibri"/>
                  <a:ea typeface="Heiti TC Light"/>
                  <a:cs typeface="Calibri"/>
                </a:rPr>
                <a:t>客</a:t>
              </a:r>
              <a:endParaRPr lang="en-US" altLang="zh-TW" sz="2800" b="1" dirty="0" smtClean="0">
                <a:solidFill>
                  <a:srgbClr val="0070C0"/>
                </a:solidFill>
                <a:latin typeface="Calibri"/>
                <a:ea typeface="Heiti TC Light"/>
                <a:cs typeface="Calibri"/>
              </a:endParaRPr>
            </a:p>
            <a:p>
              <a:pPr defTabSz="457200" eaLnBrk="1" hangingPunct="1"/>
              <a:r>
                <a:rPr lang="en-US" altLang="zh-TW" sz="1600" b="1" dirty="0" smtClean="0">
                  <a:solidFill>
                    <a:srgbClr val="0070C0"/>
                  </a:solidFill>
                  <a:latin typeface="Calibri"/>
                  <a:ea typeface="Heiti TC Light"/>
                  <a:cs typeface="Calibri"/>
                </a:rPr>
                <a:t>Millions of worldwide Preferred Customers </a:t>
              </a:r>
            </a:p>
            <a:p>
              <a:pPr defTabSz="457200" eaLnBrk="1" hangingPunct="1"/>
              <a:r>
                <a:rPr lang="zh-TW" altLang="en-US" sz="2800" b="1" dirty="0" smtClean="0">
                  <a:solidFill>
                    <a:srgbClr val="FFC000"/>
                  </a:solidFill>
                  <a:latin typeface="Calibri"/>
                  <a:ea typeface="Heiti TC Light"/>
                  <a:cs typeface="Calibri"/>
                </a:rPr>
                <a:t> </a:t>
              </a:r>
              <a:r>
                <a:rPr lang="zh-TW" altLang="en-US" sz="2800" b="1" dirty="0" smtClean="0">
                  <a:solidFill>
                    <a:srgbClr val="9BBB59">
                      <a:lumMod val="75000"/>
                    </a:srgbClr>
                  </a:solidFill>
                  <a:latin typeface="Calibri"/>
                  <a:ea typeface="Heiti TC Light"/>
                  <a:cs typeface="Calibri"/>
                </a:rPr>
                <a:t>現金回贈 </a:t>
              </a:r>
              <a:r>
                <a:rPr lang="en-US" altLang="zh-TW" sz="2800" b="1" dirty="0" smtClean="0">
                  <a:solidFill>
                    <a:srgbClr val="9BBB59">
                      <a:lumMod val="75000"/>
                    </a:srgbClr>
                  </a:solidFill>
                  <a:latin typeface="Calibri"/>
                  <a:ea typeface="Heiti TC Light"/>
                  <a:cs typeface="Calibri"/>
                </a:rPr>
                <a:t>Cashback</a:t>
              </a:r>
              <a:endParaRPr lang="en-US" altLang="zh-TW" sz="2800" b="1" dirty="0">
                <a:solidFill>
                  <a:srgbClr val="9BBB59">
                    <a:lumMod val="75000"/>
                  </a:srgbClr>
                </a:solidFill>
                <a:latin typeface="Calibri"/>
                <a:ea typeface="Heiti TC Light"/>
                <a:cs typeface="Calibri"/>
              </a:endParaRPr>
            </a:p>
          </p:txBody>
        </p:sp>
        <p:pic>
          <p:nvPicPr>
            <p:cNvPr id="76831" name="Picture 7" descr="0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 y="1699"/>
              <a:ext cx="1526" cy="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2" name="Text Box 8"/>
            <p:cNvSpPr txBox="1">
              <a:spLocks noChangeArrowheads="1"/>
            </p:cNvSpPr>
            <p:nvPr/>
          </p:nvSpPr>
          <p:spPr bwMode="auto">
            <a:xfrm>
              <a:off x="96" y="2832"/>
              <a:ext cx="1872"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457200" eaLnBrk="1" hangingPunct="1">
                <a:spcBef>
                  <a:spcPct val="50000"/>
                </a:spcBef>
              </a:pPr>
              <a:r>
                <a:rPr lang="en-US" altLang="zh-TW" sz="2800" b="1" dirty="0">
                  <a:solidFill>
                    <a:srgbClr val="0070C0"/>
                  </a:solidFill>
                  <a:latin typeface="Calibri"/>
                  <a:ea typeface="Heiti TC Light"/>
                  <a:cs typeface="Calibri"/>
                </a:rPr>
                <a:t>20</a:t>
              </a:r>
              <a:r>
                <a:rPr lang="zh-TW" altLang="en-US" sz="2800" b="1" dirty="0" smtClean="0">
                  <a:solidFill>
                    <a:srgbClr val="0070C0"/>
                  </a:solidFill>
                  <a:latin typeface="Calibri"/>
                  <a:ea typeface="Heiti TC Light"/>
                  <a:cs typeface="Calibri"/>
                </a:rPr>
                <a:t>萬超連鎖店主</a:t>
              </a:r>
              <a:r>
                <a:rPr lang="en-US" altLang="zh-TW" sz="2800" b="1" dirty="0" smtClean="0">
                  <a:solidFill>
                    <a:srgbClr val="9BBB59">
                      <a:lumMod val="75000"/>
                    </a:srgbClr>
                  </a:solidFill>
                  <a:latin typeface="Calibri"/>
                  <a:ea typeface="Heiti TC Light"/>
                  <a:cs typeface="Calibri"/>
                </a:rPr>
                <a:t>BV/IBV</a:t>
              </a:r>
              <a:r>
                <a:rPr lang="zh-TW" altLang="en-US" sz="2800" b="1" dirty="0" smtClean="0">
                  <a:solidFill>
                    <a:srgbClr val="9BBB59">
                      <a:lumMod val="75000"/>
                    </a:srgbClr>
                  </a:solidFill>
                  <a:latin typeface="Calibri"/>
                  <a:ea typeface="Heiti TC Light"/>
                  <a:cs typeface="Calibri"/>
                </a:rPr>
                <a:t> </a:t>
              </a:r>
              <a:r>
                <a:rPr lang="zh-TW" altLang="en-US" sz="2800" b="1" dirty="0">
                  <a:solidFill>
                    <a:srgbClr val="9BBB59">
                      <a:lumMod val="75000"/>
                    </a:srgbClr>
                  </a:solidFill>
                  <a:latin typeface="Calibri"/>
                  <a:ea typeface="Heiti TC Light"/>
                  <a:cs typeface="Calibri"/>
                </a:rPr>
                <a:t>點數</a:t>
              </a:r>
              <a:r>
                <a:rPr lang="zh-TW" altLang="en-US" sz="2800" b="1" dirty="0" smtClean="0">
                  <a:solidFill>
                    <a:srgbClr val="9BBB59">
                      <a:lumMod val="75000"/>
                    </a:srgbClr>
                  </a:solidFill>
                  <a:latin typeface="Calibri"/>
                  <a:ea typeface="Heiti TC Light"/>
                  <a:cs typeface="Calibri"/>
                </a:rPr>
                <a:t>回贈</a:t>
              </a:r>
              <a:endParaRPr lang="en-US" altLang="zh-TW" sz="2800" b="1" dirty="0" smtClean="0">
                <a:solidFill>
                  <a:srgbClr val="9BBB59">
                    <a:lumMod val="75000"/>
                  </a:srgbClr>
                </a:solidFill>
                <a:latin typeface="Calibri"/>
                <a:ea typeface="Heiti TC Light"/>
                <a:cs typeface="Calibri"/>
              </a:endParaRPr>
            </a:p>
            <a:p>
              <a:pPr defTabSz="457200" eaLnBrk="1" hangingPunct="1">
                <a:spcBef>
                  <a:spcPct val="50000"/>
                </a:spcBef>
              </a:pPr>
              <a:r>
                <a:rPr lang="en-US" altLang="zh-TW" sz="1600" b="1" dirty="0" smtClean="0">
                  <a:solidFill>
                    <a:srgbClr val="0070C0"/>
                  </a:solidFill>
                  <a:latin typeface="Calibri"/>
                  <a:ea typeface="Heiti TC Light"/>
                  <a:cs typeface="Calibri"/>
                </a:rPr>
                <a:t>0.2 million UFOs</a:t>
              </a:r>
            </a:p>
            <a:p>
              <a:pPr defTabSz="457200" eaLnBrk="1" hangingPunct="1">
                <a:spcBef>
                  <a:spcPct val="50000"/>
                </a:spcBef>
              </a:pPr>
              <a:r>
                <a:rPr lang="en-US" altLang="zh-TW" sz="1600" b="1" dirty="0" smtClean="0">
                  <a:solidFill>
                    <a:srgbClr val="9BBB59">
                      <a:lumMod val="75000"/>
                    </a:srgbClr>
                  </a:solidFill>
                  <a:latin typeface="Calibri"/>
                  <a:ea typeface="Heiti TC Light"/>
                  <a:cs typeface="Calibri"/>
                </a:rPr>
                <a:t>BV/IBV reward</a:t>
              </a:r>
              <a:endParaRPr lang="zh-TW" altLang="en-US" sz="1600" b="1" dirty="0">
                <a:solidFill>
                  <a:srgbClr val="9BBB59">
                    <a:lumMod val="75000"/>
                  </a:srgbClr>
                </a:solidFill>
                <a:latin typeface="Calibri"/>
                <a:ea typeface="Heiti TC Light"/>
                <a:cs typeface="Calibri"/>
              </a:endParaRPr>
            </a:p>
          </p:txBody>
        </p:sp>
        <p:sp>
          <p:nvSpPr>
            <p:cNvPr id="7801865" name="Line 9"/>
            <p:cNvSpPr>
              <a:spLocks noChangeShapeType="1"/>
            </p:cNvSpPr>
            <p:nvPr/>
          </p:nvSpPr>
          <p:spPr bwMode="auto">
            <a:xfrm>
              <a:off x="1680" y="2256"/>
              <a:ext cx="499" cy="0"/>
            </a:xfrm>
            <a:prstGeom prst="line">
              <a:avLst/>
            </a:prstGeom>
            <a:noFill/>
            <a:ln w="50800">
              <a:solidFill>
                <a:srgbClr val="FF0000"/>
              </a:solidFill>
              <a:round/>
              <a:headEnd type="triangle" w="med" len="med"/>
              <a:tailEnd type="triangle" w="med" len="me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grpSp>
      <p:grpSp>
        <p:nvGrpSpPr>
          <p:cNvPr id="76811" name="Group 17"/>
          <p:cNvGrpSpPr>
            <a:grpSpLocks/>
          </p:cNvGrpSpPr>
          <p:nvPr/>
        </p:nvGrpSpPr>
        <p:grpSpPr bwMode="auto">
          <a:xfrm>
            <a:off x="5715000" y="1320404"/>
            <a:ext cx="3505200" cy="1487091"/>
            <a:chOff x="3600" y="1007"/>
            <a:chExt cx="2208" cy="1249"/>
          </a:xfrm>
        </p:grpSpPr>
        <p:sp>
          <p:nvSpPr>
            <p:cNvPr id="7801874" name="Line 18"/>
            <p:cNvSpPr>
              <a:spLocks noChangeShapeType="1"/>
            </p:cNvSpPr>
            <p:nvPr/>
          </p:nvSpPr>
          <p:spPr bwMode="auto">
            <a:xfrm>
              <a:off x="3600" y="2256"/>
              <a:ext cx="543" cy="0"/>
            </a:xfrm>
            <a:prstGeom prst="line">
              <a:avLst/>
            </a:prstGeom>
            <a:noFill/>
            <a:ln w="50800">
              <a:solidFill>
                <a:srgbClr val="FF0000"/>
              </a:solidFill>
              <a:round/>
              <a:headEnd type="triangle" w="med" len="med"/>
              <a:tailEnd type="triangle" w="med" len="me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6814" name="Text Box 19"/>
            <p:cNvSpPr txBox="1">
              <a:spLocks noChangeArrowheads="1"/>
            </p:cNvSpPr>
            <p:nvPr/>
          </p:nvSpPr>
          <p:spPr bwMode="auto">
            <a:xfrm>
              <a:off x="3970" y="1007"/>
              <a:ext cx="1838"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457200" eaLnBrk="1" hangingPunct="1"/>
              <a:r>
                <a:rPr lang="zh-TW" altLang="en-US" sz="2800" b="1" dirty="0" smtClean="0">
                  <a:solidFill>
                    <a:srgbClr val="0070C0"/>
                  </a:solidFill>
                  <a:latin typeface="Calibri"/>
                  <a:ea typeface="Heiti TC Light"/>
                  <a:cs typeface="Calibri"/>
                </a:rPr>
                <a:t>過千家</a:t>
              </a:r>
              <a:r>
                <a:rPr lang="zh-TW" altLang="en-US" sz="2800" b="1" dirty="0">
                  <a:solidFill>
                    <a:srgbClr val="0070C0"/>
                  </a:solidFill>
                  <a:latin typeface="Calibri"/>
                  <a:ea typeface="Heiti TC Light"/>
                  <a:cs typeface="Calibri"/>
                </a:rPr>
                <a:t>夥伴商</a:t>
              </a:r>
              <a:r>
                <a:rPr lang="zh-TW" altLang="en-US" sz="2800" b="1" dirty="0" smtClean="0">
                  <a:solidFill>
                    <a:srgbClr val="0070C0"/>
                  </a:solidFill>
                  <a:latin typeface="Calibri"/>
                  <a:ea typeface="Heiti TC Light"/>
                  <a:cs typeface="Calibri"/>
                </a:rPr>
                <a:t>店</a:t>
              </a:r>
              <a:endParaRPr lang="en-US" altLang="zh-TW" sz="2800" b="1" dirty="0" smtClean="0">
                <a:solidFill>
                  <a:srgbClr val="0070C0"/>
                </a:solidFill>
                <a:latin typeface="Calibri"/>
                <a:ea typeface="Heiti TC Light"/>
                <a:cs typeface="Calibri"/>
              </a:endParaRPr>
            </a:p>
            <a:p>
              <a:pPr defTabSz="457200" eaLnBrk="1" hangingPunct="1"/>
              <a:r>
                <a:rPr lang="en-US" altLang="zh-TW" sz="1600" b="1" dirty="0" smtClean="0">
                  <a:solidFill>
                    <a:srgbClr val="0070C0"/>
                  </a:solidFill>
                  <a:latin typeface="Calibri"/>
                  <a:ea typeface="Heiti TC Light"/>
                  <a:cs typeface="Calibri"/>
                </a:rPr>
                <a:t>Over 1000 Partner Stores</a:t>
              </a:r>
              <a:endParaRPr lang="en-US" altLang="zh-TW" sz="1600" b="1" dirty="0">
                <a:solidFill>
                  <a:srgbClr val="0070C0"/>
                </a:solidFill>
                <a:latin typeface="Calibri"/>
                <a:ea typeface="Heiti TC Light"/>
                <a:cs typeface="Calibri"/>
              </a:endParaRPr>
            </a:p>
          </p:txBody>
        </p:sp>
      </p:grpSp>
      <p:sp>
        <p:nvSpPr>
          <p:cNvPr id="76829" name="Rectangle 12"/>
          <p:cNvSpPr>
            <a:spLocks noChangeArrowheads="1"/>
          </p:cNvSpPr>
          <p:nvPr/>
        </p:nvSpPr>
        <p:spPr bwMode="auto">
          <a:xfrm>
            <a:off x="3198093" y="1651616"/>
            <a:ext cx="28938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457200" eaLnBrk="1" hangingPunct="1"/>
            <a:r>
              <a:rPr lang="zh-TW" altLang="en-US" sz="2800" b="1" dirty="0" smtClean="0">
                <a:solidFill>
                  <a:srgbClr val="003300"/>
                </a:solidFill>
                <a:latin typeface="Calibri"/>
                <a:ea typeface="Heiti TC Light"/>
                <a:cs typeface="Calibri"/>
              </a:rPr>
              <a:t>終極購物</a:t>
            </a:r>
            <a:r>
              <a:rPr lang="zh-TW" altLang="en-US" sz="2800" b="1" dirty="0">
                <a:solidFill>
                  <a:srgbClr val="003300"/>
                </a:solidFill>
                <a:latin typeface="Calibri"/>
                <a:ea typeface="Heiti TC Light"/>
                <a:cs typeface="Calibri"/>
              </a:rPr>
              <a:t>網</a:t>
            </a:r>
            <a:r>
              <a:rPr lang="zh-TW" altLang="en-US" sz="2800" b="1" dirty="0" smtClean="0">
                <a:solidFill>
                  <a:srgbClr val="003300"/>
                </a:solidFill>
                <a:latin typeface="Calibri"/>
                <a:ea typeface="Heiti TC Light"/>
                <a:cs typeface="Calibri"/>
              </a:rPr>
              <a:t>站</a:t>
            </a:r>
            <a:endParaRPr lang="en-US" altLang="zh-TW" sz="2800" b="1" dirty="0" smtClean="0">
              <a:solidFill>
                <a:srgbClr val="003300"/>
              </a:solidFill>
              <a:latin typeface="Calibri"/>
              <a:ea typeface="Heiti TC Light"/>
              <a:cs typeface="Calibri"/>
            </a:endParaRPr>
          </a:p>
          <a:p>
            <a:pPr algn="ctr" defTabSz="457200" eaLnBrk="1" hangingPunct="1"/>
            <a:r>
              <a:rPr lang="en-US" altLang="zh-TW" sz="1600" b="1" dirty="0" smtClean="0">
                <a:solidFill>
                  <a:srgbClr val="003300"/>
                </a:solidFill>
                <a:latin typeface="Calibri"/>
                <a:ea typeface="Heiti TC Light"/>
                <a:cs typeface="Calibri"/>
              </a:rPr>
              <a:t>Ultimate Shopping Website</a:t>
            </a:r>
            <a:endParaRPr lang="en-US" altLang="zh-TW" sz="1600" b="1" dirty="0">
              <a:solidFill>
                <a:srgbClr val="003300"/>
              </a:solidFill>
              <a:latin typeface="Calibri"/>
              <a:ea typeface="Heiti TC Light"/>
              <a:cs typeface="Calibri"/>
            </a:endParaRPr>
          </a:p>
        </p:txBody>
      </p:sp>
      <p:grpSp>
        <p:nvGrpSpPr>
          <p:cNvPr id="76809" name="Group 13"/>
          <p:cNvGrpSpPr>
            <a:grpSpLocks/>
          </p:cNvGrpSpPr>
          <p:nvPr/>
        </p:nvGrpSpPr>
        <p:grpSpPr bwMode="auto">
          <a:xfrm>
            <a:off x="3498856" y="3257551"/>
            <a:ext cx="2368551" cy="1899048"/>
            <a:chOff x="2204" y="2730"/>
            <a:chExt cx="1492" cy="1595"/>
          </a:xfrm>
        </p:grpSpPr>
        <p:pic>
          <p:nvPicPr>
            <p:cNvPr id="76826" name="圖片 3" descr="laptop.jpg"/>
            <p:cNvPicPr>
              <a:picLocks noChangeAspect="1"/>
            </p:cNvPicPr>
            <p:nvPr/>
          </p:nvPicPr>
          <p:blipFill>
            <a:blip r:embed="rId4" cstate="print">
              <a:extLst>
                <a:ext uri="{28A0092B-C50C-407E-A947-70E740481C1C}">
                  <a14:useLocalDpi xmlns:a14="http://schemas.microsoft.com/office/drawing/2010/main" val="0"/>
                </a:ext>
              </a:extLst>
            </a:blip>
            <a:srcRect l="11775" t="8551" r="12724" b="51529"/>
            <a:stretch>
              <a:fillRect/>
            </a:stretch>
          </p:blipFill>
          <p:spPr bwMode="auto">
            <a:xfrm>
              <a:off x="2204" y="3328"/>
              <a:ext cx="1444"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7" name="Rectangle 15"/>
            <p:cNvSpPr>
              <a:spLocks noChangeArrowheads="1"/>
            </p:cNvSpPr>
            <p:nvPr/>
          </p:nvSpPr>
          <p:spPr bwMode="auto">
            <a:xfrm>
              <a:off x="2245" y="2730"/>
              <a:ext cx="1451"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457200" eaLnBrk="1" hangingPunct="1"/>
              <a:r>
                <a:rPr lang="zh-TW" altLang="en-US" sz="2800" b="1" dirty="0">
                  <a:solidFill>
                    <a:srgbClr val="003300"/>
                  </a:solidFill>
                  <a:latin typeface="Calibri"/>
                  <a:ea typeface="Heiti TC Light"/>
                  <a:cs typeface="Calibri"/>
                </a:rPr>
                <a:t>超級購物</a:t>
              </a:r>
              <a:r>
                <a:rPr lang="zh-TW" altLang="en-US" sz="2800" b="1" dirty="0" smtClean="0">
                  <a:solidFill>
                    <a:srgbClr val="003300"/>
                  </a:solidFill>
                  <a:latin typeface="Calibri"/>
                  <a:ea typeface="Heiti TC Light"/>
                  <a:cs typeface="Calibri"/>
                </a:rPr>
                <a:t>車 </a:t>
              </a:r>
              <a:r>
                <a:rPr lang="en-US" altLang="zh-TW" sz="1600" b="1" dirty="0" smtClean="0">
                  <a:solidFill>
                    <a:srgbClr val="003300"/>
                  </a:solidFill>
                  <a:latin typeface="Calibri"/>
                  <a:ea typeface="Heiti TC Light"/>
                  <a:cs typeface="Calibri"/>
                </a:rPr>
                <a:t>Super Shopping Cart</a:t>
              </a:r>
              <a:endParaRPr lang="en-US" altLang="zh-TW" sz="1600" b="1" dirty="0">
                <a:solidFill>
                  <a:srgbClr val="003300"/>
                </a:solidFill>
                <a:latin typeface="Calibri"/>
                <a:ea typeface="Heiti TC Light"/>
                <a:cs typeface="Calibri"/>
              </a:endParaRPr>
            </a:p>
          </p:txBody>
        </p:sp>
      </p:grpSp>
      <p:pic>
        <p:nvPicPr>
          <p:cNvPr id="1955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1330" y="2377678"/>
            <a:ext cx="3267075" cy="82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55553" y="2066927"/>
            <a:ext cx="892579" cy="73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5588" name="Picture 4" descr="http://www.eshop-express.com/image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098" y="2036335"/>
            <a:ext cx="1314450" cy="571500"/>
          </a:xfrm>
          <a:prstGeom prst="rect">
            <a:avLst/>
          </a:prstGeom>
          <a:solidFill>
            <a:schemeClr val="bg2"/>
          </a:solidFill>
        </p:spPr>
      </p:pic>
      <p:pic>
        <p:nvPicPr>
          <p:cNvPr id="195592" name="Picture 8" descr="BeautyHou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5552" y="2816716"/>
            <a:ext cx="1058699" cy="794024"/>
          </a:xfrm>
          <a:prstGeom prst="rect">
            <a:avLst/>
          </a:prstGeom>
          <a:noFill/>
          <a:extLst>
            <a:ext uri="{909E8E84-426E-40DD-AFC4-6F175D3DCCD1}">
              <a14:hiddenFill xmlns:a14="http://schemas.microsoft.com/office/drawing/2010/main">
                <a:solidFill>
                  <a:srgbClr val="FFFFFF"/>
                </a:solidFill>
              </a14:hiddenFill>
            </a:ext>
          </a:extLst>
        </p:spPr>
      </p:pic>
      <p:pic>
        <p:nvPicPr>
          <p:cNvPr id="195594" name="Picture 10" descr="上海大少/"/>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2047" y="2814639"/>
            <a:ext cx="1333500" cy="214313"/>
          </a:xfrm>
          <a:prstGeom prst="rect">
            <a:avLst/>
          </a:prstGeom>
          <a:noFill/>
          <a:extLst>
            <a:ext uri="{909E8E84-426E-40DD-AFC4-6F175D3DCCD1}">
              <a14:hiddenFill xmlns:a14="http://schemas.microsoft.com/office/drawing/2010/main">
                <a:solidFill>
                  <a:srgbClr val="FFFFFF"/>
                </a:solidFill>
              </a14:hiddenFill>
            </a:ext>
          </a:extLst>
        </p:spPr>
      </p:pic>
      <p:pic>
        <p:nvPicPr>
          <p:cNvPr id="195596" name="Picture 12" descr="安田有機蔬菜/"/>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4" y="3028950"/>
            <a:ext cx="816547" cy="581790"/>
          </a:xfrm>
          <a:prstGeom prst="rect">
            <a:avLst/>
          </a:prstGeom>
          <a:noFill/>
          <a:extLst>
            <a:ext uri="{909E8E84-426E-40DD-AFC4-6F175D3DCCD1}">
              <a14:hiddenFill xmlns:a14="http://schemas.microsoft.com/office/drawing/2010/main">
                <a:solidFill>
                  <a:srgbClr val="FFFFFF"/>
                </a:solidFill>
              </a14:hiddenFill>
            </a:ext>
          </a:extLst>
        </p:spPr>
      </p:pic>
      <p:pic>
        <p:nvPicPr>
          <p:cNvPr id="195598" name="Picture 14" descr="榮華/"/>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82836" y="3040047"/>
            <a:ext cx="760926" cy="570695"/>
          </a:xfrm>
          <a:prstGeom prst="rect">
            <a:avLst/>
          </a:prstGeom>
          <a:noFill/>
          <a:extLst>
            <a:ext uri="{909E8E84-426E-40DD-AFC4-6F175D3DCCD1}">
              <a14:hiddenFill xmlns:a14="http://schemas.microsoft.com/office/drawing/2010/main">
                <a:solidFill>
                  <a:srgbClr val="FFFFFF"/>
                </a:solidFill>
              </a14:hiddenFill>
            </a:ext>
          </a:extLst>
        </p:spPr>
      </p:pic>
      <p:pic>
        <p:nvPicPr>
          <p:cNvPr id="195600" name="Picture 16" descr="渝薌烤魚/"/>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41102" y="2593548"/>
            <a:ext cx="1314449" cy="21125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833072" y="18816"/>
            <a:ext cx="7545605" cy="1077218"/>
          </a:xfrm>
          <a:prstGeom prst="rect">
            <a:avLst/>
          </a:prstGeom>
          <a:noFill/>
        </p:spPr>
        <p:txBody>
          <a:bodyPr wrap="none" lIns="91440" tIns="45720" rIns="91440" bIns="45720">
            <a:spAutoFit/>
          </a:bodyPr>
          <a:lstStyle/>
          <a:p>
            <a:pPr algn="ctr" defTabSz="457200"/>
            <a:r>
              <a:rPr lang="zh-TW" altLang="en-US" sz="40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Calibri"/>
                <a:ea typeface="Heiti TC Light"/>
                <a:cs typeface="Calibri"/>
              </a:rPr>
              <a:t>消費</a:t>
            </a:r>
            <a:r>
              <a:rPr lang="zh-TW" altLang="en-US" sz="4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a typeface="Heiti TC Light"/>
                <a:cs typeface="Calibri"/>
              </a:rPr>
              <a:t>轉</a:t>
            </a:r>
            <a:r>
              <a:rPr lang="zh-TW" altLang="en-US" sz="4000" b="1" cap="all" dirty="0" smtClean="0">
                <a:ln w="9000" cmpd="sng">
                  <a:solidFill>
                    <a:srgbClr val="8064A2">
                      <a:shade val="50000"/>
                      <a:satMod val="120000"/>
                    </a:srgbClr>
                  </a:solidFill>
                  <a:prstDash val="solid"/>
                </a:ln>
                <a:solidFill>
                  <a:srgbClr val="00B050"/>
                </a:solidFill>
                <a:effectLst>
                  <a:reflection blurRad="12700" stA="28000" endPos="45000" dist="1000" dir="5400000" sy="-100000" algn="bl" rotWithShape="0"/>
                </a:effectLst>
                <a:latin typeface="Calibri"/>
                <a:ea typeface="Heiti TC Light"/>
                <a:cs typeface="Calibri"/>
              </a:rPr>
              <a:t>收入</a:t>
            </a:r>
            <a:r>
              <a:rPr lang="zh-TW" altLang="en-US" sz="4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a typeface="Heiti TC Light"/>
                <a:cs typeface="Calibri"/>
              </a:rPr>
              <a:t>的革命</a:t>
            </a:r>
            <a:endParaRPr lang="en-US" altLang="zh-TW" sz="4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a typeface="Heiti TC Light"/>
              <a:cs typeface="Calibri"/>
            </a:endParaRPr>
          </a:p>
          <a:p>
            <a:pPr algn="ctr" defTabSz="457200"/>
            <a:r>
              <a:rPr lang="en-US" altLang="zh-TW"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a typeface="Heiti TC Light"/>
                <a:cs typeface="Calibri"/>
              </a:rPr>
              <a:t>The </a:t>
            </a:r>
            <a:r>
              <a:rPr lang="en-US" altLang="zh-TW" sz="2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a typeface="Heiti TC Light"/>
                <a:cs typeface="Calibri"/>
              </a:rPr>
              <a:t>revolution of Convert </a:t>
            </a:r>
            <a:r>
              <a:rPr lang="en-US" altLang="zh-TW" sz="2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Calibri"/>
                <a:ea typeface="Heiti TC Light"/>
                <a:cs typeface="Calibri"/>
              </a:rPr>
              <a:t>spending</a:t>
            </a:r>
            <a:r>
              <a:rPr lang="en-US" altLang="zh-TW" sz="2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a typeface="Heiti TC Light"/>
                <a:cs typeface="Calibri"/>
              </a:rPr>
              <a:t> into </a:t>
            </a:r>
            <a:r>
              <a:rPr lang="en-US" altLang="zh-TW" sz="2400" b="1" cap="all" dirty="0" smtClean="0">
                <a:ln w="9000" cmpd="sng">
                  <a:solidFill>
                    <a:srgbClr val="8064A2">
                      <a:shade val="50000"/>
                      <a:satMod val="120000"/>
                    </a:srgbClr>
                  </a:solidFill>
                  <a:prstDash val="solid"/>
                </a:ln>
                <a:solidFill>
                  <a:srgbClr val="00B050"/>
                </a:solidFill>
                <a:effectLst>
                  <a:reflection blurRad="12700" stA="28000" endPos="45000" dist="1000" dir="5400000" sy="-100000" algn="bl" rotWithShape="0"/>
                </a:effectLst>
                <a:latin typeface="Calibri"/>
                <a:ea typeface="Heiti TC Light"/>
                <a:cs typeface="Calibri"/>
              </a:rPr>
              <a:t>earning</a:t>
            </a:r>
            <a:endParaRPr lang="zh-TW" altLang="en-US" sz="2400" b="1" cap="all" dirty="0">
              <a:ln w="9000" cmpd="sng">
                <a:solidFill>
                  <a:srgbClr val="8064A2">
                    <a:shade val="50000"/>
                    <a:satMod val="120000"/>
                  </a:srgbClr>
                </a:solidFill>
                <a:prstDash val="solid"/>
              </a:ln>
              <a:solidFill>
                <a:srgbClr val="00B050"/>
              </a:solidFill>
              <a:effectLst>
                <a:reflection blurRad="12700" stA="28000" endPos="45000" dist="1000" dir="5400000" sy="-100000" algn="bl" rotWithShape="0"/>
              </a:effectLst>
              <a:latin typeface="Calibri"/>
              <a:ea typeface="Heiti TC Light"/>
              <a:cs typeface="Calibri"/>
            </a:endParaRPr>
          </a:p>
        </p:txBody>
      </p:sp>
    </p:spTree>
    <p:extLst>
      <p:ext uri="{BB962C8B-B14F-4D97-AF65-F5344CB8AC3E}">
        <p14:creationId xmlns:p14="http://schemas.microsoft.com/office/powerpoint/2010/main" val="218026923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24" y="121920"/>
            <a:ext cx="8385887" cy="452673"/>
          </a:xfrm>
          <a:prstGeom prst="rect">
            <a:avLst/>
          </a:prstGeom>
        </p:spPr>
      </p:pic>
      <p:sp>
        <p:nvSpPr>
          <p:cNvPr id="5" name="TextBox 4"/>
          <p:cNvSpPr txBox="1"/>
          <p:nvPr/>
        </p:nvSpPr>
        <p:spPr>
          <a:xfrm>
            <a:off x="317499" y="633368"/>
            <a:ext cx="8525592" cy="769441"/>
          </a:xfrm>
          <a:prstGeom prst="rect">
            <a:avLst/>
          </a:prstGeom>
          <a:noFill/>
        </p:spPr>
        <p:txBody>
          <a:bodyPr wrap="square" rtlCol="0">
            <a:spAutoFit/>
          </a:bodyPr>
          <a:lstStyle/>
          <a:p>
            <a:pPr defTabSz="457200"/>
            <a:r>
              <a:rPr lang="zh-TW" altLang="en-US" sz="2400" dirty="0" smtClean="0">
                <a:solidFill>
                  <a:srgbClr val="FF0000"/>
                </a:solidFill>
                <a:latin typeface="Calibri"/>
                <a:ea typeface="Heiti TC Light"/>
                <a:cs typeface="Calibri"/>
              </a:rPr>
              <a:t>改變</a:t>
            </a:r>
            <a:r>
              <a:rPr lang="en-US" altLang="zh-Hant" sz="2400" dirty="0" smtClean="0">
                <a:solidFill>
                  <a:srgbClr val="003300"/>
                </a:solidFill>
                <a:latin typeface="Calibri"/>
                <a:ea typeface="Heiti TC Light"/>
                <a:cs typeface="Calibri"/>
              </a:rPr>
              <a:t>10-15</a:t>
            </a:r>
            <a:r>
              <a:rPr lang="zh-Hant" altLang="en-US" sz="2400" dirty="0" smtClean="0">
                <a:solidFill>
                  <a:srgbClr val="003300"/>
                </a:solidFill>
                <a:latin typeface="Calibri"/>
                <a:ea typeface="Heiti TC Light"/>
                <a:cs typeface="Calibri"/>
              </a:rPr>
              <a:t>名</a:t>
            </a:r>
            <a:r>
              <a:rPr lang="zh-TW" altLang="en-US" sz="2400" dirty="0" smtClean="0">
                <a:solidFill>
                  <a:srgbClr val="003300"/>
                </a:solidFill>
                <a:latin typeface="Calibri"/>
                <a:ea typeface="Heiti TC Light"/>
                <a:cs typeface="Calibri"/>
              </a:rPr>
              <a:t>親朋好友的</a:t>
            </a:r>
            <a:r>
              <a:rPr lang="zh-TW" altLang="en-US" sz="2400" dirty="0" smtClean="0">
                <a:solidFill>
                  <a:srgbClr val="FF0000"/>
                </a:solidFill>
                <a:latin typeface="Calibri"/>
                <a:ea typeface="Heiti TC Light"/>
                <a:cs typeface="Calibri"/>
              </a:rPr>
              <a:t>消費習慣 </a:t>
            </a:r>
            <a:endParaRPr lang="en-US" altLang="zh-TW" sz="2400" dirty="0" smtClean="0">
              <a:solidFill>
                <a:srgbClr val="FF0000"/>
              </a:solidFill>
              <a:latin typeface="Calibri"/>
              <a:ea typeface="Heiti TC Light"/>
              <a:cs typeface="Calibri"/>
            </a:endParaRPr>
          </a:p>
          <a:p>
            <a:pPr defTabSz="457200"/>
            <a:r>
              <a:rPr lang="en-US" altLang="zh-TW" sz="2000" dirty="0" smtClean="0">
                <a:solidFill>
                  <a:srgbClr val="FF0000"/>
                </a:solidFill>
                <a:latin typeface="Calibri"/>
                <a:ea typeface="Heiti TC Light"/>
                <a:cs typeface="Calibri"/>
              </a:rPr>
              <a:t>Change </a:t>
            </a:r>
            <a:r>
              <a:rPr lang="en-US" altLang="zh-TW" sz="2000" dirty="0" smtClean="0">
                <a:solidFill>
                  <a:srgbClr val="003300"/>
                </a:solidFill>
                <a:latin typeface="Calibri"/>
                <a:ea typeface="Heiti TC Light"/>
                <a:cs typeface="Calibri"/>
              </a:rPr>
              <a:t>10-15 family and friends' </a:t>
            </a:r>
            <a:r>
              <a:rPr lang="en-US" altLang="zh-TW" sz="2000" dirty="0" smtClean="0">
                <a:solidFill>
                  <a:srgbClr val="FF0000"/>
                </a:solidFill>
                <a:latin typeface="Calibri"/>
                <a:ea typeface="Heiti TC Light"/>
                <a:cs typeface="Calibri"/>
              </a:rPr>
              <a:t>shopping habit</a:t>
            </a:r>
            <a:endParaRPr lang="en-US" sz="2000" dirty="0">
              <a:solidFill>
                <a:srgbClr val="FF0000"/>
              </a:solidFill>
              <a:latin typeface="Calibri"/>
              <a:ea typeface="Heiti TC Light"/>
              <a:cs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676" y="1371600"/>
            <a:ext cx="1078070" cy="10964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1315" y="1634216"/>
            <a:ext cx="2141501" cy="14229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276" y="2456141"/>
            <a:ext cx="2247436" cy="711959"/>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1230" y="3310337"/>
            <a:ext cx="1758646" cy="905493"/>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1088" y="3419298"/>
            <a:ext cx="1419915" cy="115804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7276" y="3243112"/>
            <a:ext cx="1075017" cy="1453717"/>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5281" y="3419751"/>
            <a:ext cx="1437290" cy="1157140"/>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8886" y="3371934"/>
            <a:ext cx="2184198" cy="843895"/>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2299" y="2437339"/>
            <a:ext cx="2565009" cy="714539"/>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4803" y="1634216"/>
            <a:ext cx="1798666" cy="1108767"/>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33561" y="1377233"/>
            <a:ext cx="1077787" cy="1047168"/>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3298" y="2228850"/>
            <a:ext cx="3767705" cy="1303151"/>
          </a:xfrm>
          <a:prstGeom prst="rect">
            <a:avLst/>
          </a:prstGeom>
        </p:spPr>
      </p:pic>
      <p:pic>
        <p:nvPicPr>
          <p:cNvPr id="16" name="Picture 15"/>
          <p:cNvPicPr>
            <a:picLocks noChangeAspect="1"/>
          </p:cNvPicPr>
          <p:nvPr/>
        </p:nvPicPr>
        <p:blipFill rotWithShape="1">
          <a:blip r:embed="rId15" cstate="print">
            <a:extLst>
              <a:ext uri="{28A0092B-C50C-407E-A947-70E740481C1C}">
                <a14:useLocalDpi xmlns:a14="http://schemas.microsoft.com/office/drawing/2010/main" val="0"/>
              </a:ext>
            </a:extLst>
          </a:blip>
          <a:srcRect t="16317" r="56648" b="20007"/>
          <a:stretch/>
        </p:blipFill>
        <p:spPr>
          <a:xfrm>
            <a:off x="4725525" y="184483"/>
            <a:ext cx="3639421" cy="327547"/>
          </a:xfrm>
          <a:prstGeom prst="rect">
            <a:avLst/>
          </a:prstGeom>
        </p:spPr>
      </p:pic>
    </p:spTree>
    <p:extLst>
      <p:ext uri="{BB962C8B-B14F-4D97-AF65-F5344CB8AC3E}">
        <p14:creationId xmlns:p14="http://schemas.microsoft.com/office/powerpoint/2010/main" val="1306139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6978" name="Rectangle 2"/>
          <p:cNvSpPr>
            <a:spLocks noGrp="1" noChangeArrowheads="1"/>
          </p:cNvSpPr>
          <p:nvPr>
            <p:ph type="title"/>
          </p:nvPr>
        </p:nvSpPr>
        <p:spPr>
          <a:xfrm>
            <a:off x="123198" y="20240"/>
            <a:ext cx="9303562" cy="738188"/>
          </a:xfrm>
        </p:spPr>
        <p:txBody>
          <a:bodyPr/>
          <a:lstStyle/>
          <a:p>
            <a:pPr eaLnBrk="1" hangingPunct="1">
              <a:defRPr/>
            </a:pPr>
            <a:r>
              <a:rPr lang="zh-TW" altLang="en-US" sz="5400" dirty="0" smtClean="0">
                <a:solidFill>
                  <a:srgbClr val="003300"/>
                </a:solidFill>
                <a:latin typeface="Calibri"/>
                <a:ea typeface="Heiti TC Light"/>
                <a:cs typeface="Calibri"/>
              </a:rPr>
              <a:t>超連鎖™事業 </a:t>
            </a:r>
            <a:r>
              <a:rPr lang="en-US" altLang="zh-TW" sz="3200" dirty="0" err="1" smtClean="0">
                <a:solidFill>
                  <a:srgbClr val="003300"/>
                </a:solidFill>
                <a:latin typeface="Calibri"/>
                <a:ea typeface="Heiti TC Light"/>
                <a:cs typeface="Calibri"/>
              </a:rPr>
              <a:t>UnFranchise</a:t>
            </a:r>
            <a:r>
              <a:rPr lang="en-US" altLang="zh-TW" sz="3200" dirty="0" smtClean="0">
                <a:solidFill>
                  <a:srgbClr val="003300"/>
                </a:solidFill>
                <a:latin typeface="Calibri"/>
                <a:ea typeface="Heiti TC Light"/>
                <a:cs typeface="Calibri"/>
              </a:rPr>
              <a:t>™ Business</a:t>
            </a:r>
            <a:endParaRPr lang="zh-TW" altLang="en-US" sz="3200" dirty="0" smtClean="0">
              <a:solidFill>
                <a:srgbClr val="003300"/>
              </a:solidFill>
              <a:latin typeface="Calibri"/>
              <a:ea typeface="Heiti TC Light"/>
              <a:cs typeface="Calibri"/>
            </a:endParaRPr>
          </a:p>
        </p:txBody>
      </p:sp>
      <p:pic>
        <p:nvPicPr>
          <p:cNvPr id="69637" name="Picture 3" descr="Build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4" y="2193131"/>
            <a:ext cx="828675" cy="81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4" descr="Building2"/>
          <p:cNvPicPr>
            <a:picLocks noChangeAspect="1" noChangeArrowheads="1"/>
          </p:cNvPicPr>
          <p:nvPr/>
        </p:nvPicPr>
        <p:blipFill>
          <a:blip r:embed="rId4">
            <a:extLst>
              <a:ext uri="{28A0092B-C50C-407E-A947-70E740481C1C}">
                <a14:useLocalDpi xmlns:a14="http://schemas.microsoft.com/office/drawing/2010/main" val="0"/>
              </a:ext>
            </a:extLst>
          </a:blip>
          <a:srcRect l="44264" b="41081"/>
          <a:stretch>
            <a:fillRect/>
          </a:stretch>
        </p:blipFill>
        <p:spPr bwMode="auto">
          <a:xfrm>
            <a:off x="3059114" y="2193131"/>
            <a:ext cx="1087437"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5" descr="Building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688" y="3057526"/>
            <a:ext cx="2425700"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6" descr="Building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3543300"/>
            <a:ext cx="2292350" cy="40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7" descr="Building5"/>
          <p:cNvPicPr>
            <a:picLocks noChangeAspect="1" noChangeArrowheads="1"/>
          </p:cNvPicPr>
          <p:nvPr/>
        </p:nvPicPr>
        <p:blipFill>
          <a:blip r:embed="rId7">
            <a:extLst>
              <a:ext uri="{28A0092B-C50C-407E-A947-70E740481C1C}">
                <a14:useLocalDpi xmlns:a14="http://schemas.microsoft.com/office/drawing/2010/main" val="0"/>
              </a:ext>
            </a:extLst>
          </a:blip>
          <a:srcRect t="18666"/>
          <a:stretch>
            <a:fillRect/>
          </a:stretch>
        </p:blipFill>
        <p:spPr bwMode="auto">
          <a:xfrm>
            <a:off x="3059113" y="3868342"/>
            <a:ext cx="1084262" cy="94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8" descr="Building6"/>
          <p:cNvPicPr>
            <a:picLocks noChangeAspect="1" noChangeArrowheads="1"/>
          </p:cNvPicPr>
          <p:nvPr/>
        </p:nvPicPr>
        <p:blipFill>
          <a:blip r:embed="rId8">
            <a:extLst>
              <a:ext uri="{28A0092B-C50C-407E-A947-70E740481C1C}">
                <a14:useLocalDpi xmlns:a14="http://schemas.microsoft.com/office/drawing/2010/main" val="0"/>
              </a:ext>
            </a:extLst>
          </a:blip>
          <a:srcRect t="59236"/>
          <a:stretch>
            <a:fillRect/>
          </a:stretch>
        </p:blipFill>
        <p:spPr bwMode="auto">
          <a:xfrm>
            <a:off x="2051050" y="4030266"/>
            <a:ext cx="730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9"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3543300"/>
            <a:ext cx="16700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0" descr="Building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3651648"/>
            <a:ext cx="2413000" cy="52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11" descr="Building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850" y="3165873"/>
            <a:ext cx="2389188"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12" descr="Building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850" y="2193131"/>
            <a:ext cx="17732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3" descr="Building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3351" y="2193131"/>
            <a:ext cx="815975" cy="81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48" name="Group 14"/>
          <p:cNvGrpSpPr>
            <a:grpSpLocks/>
          </p:cNvGrpSpPr>
          <p:nvPr/>
        </p:nvGrpSpPr>
        <p:grpSpPr bwMode="auto">
          <a:xfrm>
            <a:off x="1331914" y="2680098"/>
            <a:ext cx="1944687" cy="1621631"/>
            <a:chOff x="1791" y="935"/>
            <a:chExt cx="1588" cy="1770"/>
          </a:xfrm>
        </p:grpSpPr>
        <p:pic>
          <p:nvPicPr>
            <p:cNvPr id="69699" name="Picture 15" descr="BuildingShareOfCustomer_TW_Base"/>
            <p:cNvPicPr>
              <a:picLocks noChangeAspect="1" noChangeArrowheads="1"/>
            </p:cNvPicPr>
            <p:nvPr/>
          </p:nvPicPr>
          <p:blipFill>
            <a:blip r:embed="rId14">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00" name="Picture 16"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49" name="Group 17"/>
          <p:cNvGrpSpPr>
            <a:grpSpLocks/>
          </p:cNvGrpSpPr>
          <p:nvPr/>
        </p:nvGrpSpPr>
        <p:grpSpPr bwMode="auto">
          <a:xfrm>
            <a:off x="2286001" y="878681"/>
            <a:ext cx="4391025" cy="1350169"/>
            <a:chOff x="1429" y="663"/>
            <a:chExt cx="2766" cy="1134"/>
          </a:xfrm>
        </p:grpSpPr>
        <p:pic>
          <p:nvPicPr>
            <p:cNvPr id="69694" name="Picture 3" descr="groupLogos.jpg"/>
            <p:cNvPicPr>
              <a:picLocks noChangeAspect="1"/>
            </p:cNvPicPr>
            <p:nvPr/>
          </p:nvPicPr>
          <p:blipFill>
            <a:blip r:embed="rId16">
              <a:extLst>
                <a:ext uri="{28A0092B-C50C-407E-A947-70E740481C1C}">
                  <a14:useLocalDpi xmlns:a14="http://schemas.microsoft.com/office/drawing/2010/main" val="0"/>
                </a:ext>
              </a:extLst>
            </a:blip>
            <a:srcRect l="1968" t="6493" r="67224" b="79776"/>
            <a:stretch>
              <a:fillRect/>
            </a:stretch>
          </p:blipFill>
          <p:spPr bwMode="auto">
            <a:xfrm>
              <a:off x="1882" y="663"/>
              <a:ext cx="2041"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6995" name="Line 19"/>
            <p:cNvSpPr>
              <a:spLocks noChangeShapeType="1"/>
            </p:cNvSpPr>
            <p:nvPr/>
          </p:nvSpPr>
          <p:spPr bwMode="auto">
            <a:xfrm>
              <a:off x="1429" y="1570"/>
              <a:ext cx="2766" cy="0"/>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6996" name="Line 20"/>
            <p:cNvSpPr>
              <a:spLocks noChangeShapeType="1"/>
            </p:cNvSpPr>
            <p:nvPr/>
          </p:nvSpPr>
          <p:spPr bwMode="auto">
            <a:xfrm>
              <a:off x="1429" y="1570"/>
              <a:ext cx="0" cy="227"/>
            </a:xfrm>
            <a:prstGeom prst="line">
              <a:avLst/>
            </a:prstGeom>
            <a:noFill/>
            <a:ln w="38100">
              <a:solidFill>
                <a:srgbClr val="FFC000"/>
              </a:solidFill>
              <a:round/>
              <a:headEnd/>
              <a:tailEnd type="triangle" w="lg" len="me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6997" name="Line 21"/>
            <p:cNvSpPr>
              <a:spLocks noChangeShapeType="1"/>
            </p:cNvSpPr>
            <p:nvPr/>
          </p:nvSpPr>
          <p:spPr bwMode="auto">
            <a:xfrm>
              <a:off x="4195" y="1570"/>
              <a:ext cx="0" cy="227"/>
            </a:xfrm>
            <a:prstGeom prst="line">
              <a:avLst/>
            </a:prstGeom>
            <a:noFill/>
            <a:ln w="38100">
              <a:solidFill>
                <a:srgbClr val="FFC000"/>
              </a:solidFill>
              <a:round/>
              <a:headEnd/>
              <a:tailEnd type="triangle" w="lg" len="me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6998" name="Line 22"/>
            <p:cNvSpPr>
              <a:spLocks noChangeShapeType="1"/>
            </p:cNvSpPr>
            <p:nvPr/>
          </p:nvSpPr>
          <p:spPr bwMode="auto">
            <a:xfrm>
              <a:off x="2880" y="1344"/>
              <a:ext cx="0" cy="227"/>
            </a:xfrm>
            <a:prstGeom prst="line">
              <a:avLst/>
            </a:prstGeom>
            <a:noFill/>
            <a:ln w="38100">
              <a:solidFill>
                <a:srgbClr val="FFC000"/>
              </a:solidFill>
              <a:round/>
              <a:headEnd/>
              <a:tailEnd type="none" w="lg" len="me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grpSp>
      <p:grpSp>
        <p:nvGrpSpPr>
          <p:cNvPr id="69650" name="Group 23"/>
          <p:cNvGrpSpPr>
            <a:grpSpLocks/>
          </p:cNvGrpSpPr>
          <p:nvPr/>
        </p:nvGrpSpPr>
        <p:grpSpPr bwMode="auto">
          <a:xfrm>
            <a:off x="4572000" y="2085975"/>
            <a:ext cx="4267200" cy="2687241"/>
            <a:chOff x="2880" y="1519"/>
            <a:chExt cx="2688" cy="2257"/>
          </a:xfrm>
        </p:grpSpPr>
        <p:sp>
          <p:nvSpPr>
            <p:cNvPr id="7807000" name="Line 24"/>
            <p:cNvSpPr>
              <a:spLocks noChangeShapeType="1"/>
            </p:cNvSpPr>
            <p:nvPr/>
          </p:nvSpPr>
          <p:spPr bwMode="auto">
            <a:xfrm flipV="1">
              <a:off x="3560" y="203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01" name="Line 25"/>
            <p:cNvSpPr>
              <a:spLocks noChangeShapeType="1"/>
            </p:cNvSpPr>
            <p:nvPr/>
          </p:nvSpPr>
          <p:spPr bwMode="auto">
            <a:xfrm flipV="1">
              <a:off x="4876" y="203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02" name="Line 26"/>
            <p:cNvSpPr>
              <a:spLocks noChangeShapeType="1"/>
            </p:cNvSpPr>
            <p:nvPr/>
          </p:nvSpPr>
          <p:spPr bwMode="auto">
            <a:xfrm flipV="1">
              <a:off x="3560" y="2035"/>
              <a:ext cx="1316" cy="0"/>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03" name="Line 27"/>
            <p:cNvSpPr>
              <a:spLocks noChangeShapeType="1"/>
            </p:cNvSpPr>
            <p:nvPr/>
          </p:nvSpPr>
          <p:spPr bwMode="auto">
            <a:xfrm flipV="1">
              <a:off x="4196" y="1899"/>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04" name="Line 28"/>
            <p:cNvSpPr>
              <a:spLocks noChangeShapeType="1"/>
            </p:cNvSpPr>
            <p:nvPr/>
          </p:nvSpPr>
          <p:spPr bwMode="auto">
            <a:xfrm flipV="1">
              <a:off x="3197" y="2670"/>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05" name="Line 29"/>
            <p:cNvSpPr>
              <a:spLocks noChangeShapeType="1"/>
            </p:cNvSpPr>
            <p:nvPr/>
          </p:nvSpPr>
          <p:spPr bwMode="auto">
            <a:xfrm flipV="1">
              <a:off x="3878" y="2670"/>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06" name="Line 30"/>
            <p:cNvSpPr>
              <a:spLocks noChangeShapeType="1"/>
            </p:cNvSpPr>
            <p:nvPr/>
          </p:nvSpPr>
          <p:spPr bwMode="auto">
            <a:xfrm flipV="1">
              <a:off x="3197" y="2670"/>
              <a:ext cx="681" cy="0"/>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07" name="Line 31"/>
            <p:cNvSpPr>
              <a:spLocks noChangeShapeType="1"/>
            </p:cNvSpPr>
            <p:nvPr/>
          </p:nvSpPr>
          <p:spPr bwMode="auto">
            <a:xfrm flipV="1">
              <a:off x="3560" y="2534"/>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08" name="Line 32"/>
            <p:cNvSpPr>
              <a:spLocks noChangeShapeType="1"/>
            </p:cNvSpPr>
            <p:nvPr/>
          </p:nvSpPr>
          <p:spPr bwMode="auto">
            <a:xfrm flipV="1">
              <a:off x="4558" y="2670"/>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09" name="Line 33"/>
            <p:cNvSpPr>
              <a:spLocks noChangeShapeType="1"/>
            </p:cNvSpPr>
            <p:nvPr/>
          </p:nvSpPr>
          <p:spPr bwMode="auto">
            <a:xfrm flipV="1">
              <a:off x="5238" y="2670"/>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0" name="Line 34"/>
            <p:cNvSpPr>
              <a:spLocks noChangeShapeType="1"/>
            </p:cNvSpPr>
            <p:nvPr/>
          </p:nvSpPr>
          <p:spPr bwMode="auto">
            <a:xfrm flipV="1">
              <a:off x="4558" y="2670"/>
              <a:ext cx="680" cy="0"/>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1" name="Line 35"/>
            <p:cNvSpPr>
              <a:spLocks noChangeShapeType="1"/>
            </p:cNvSpPr>
            <p:nvPr/>
          </p:nvSpPr>
          <p:spPr bwMode="auto">
            <a:xfrm flipV="1">
              <a:off x="4875" y="2534"/>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2" name="Line 36"/>
            <p:cNvSpPr>
              <a:spLocks noChangeShapeType="1"/>
            </p:cNvSpPr>
            <p:nvPr/>
          </p:nvSpPr>
          <p:spPr bwMode="auto">
            <a:xfrm flipV="1">
              <a:off x="3016" y="330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3" name="Line 37"/>
            <p:cNvSpPr>
              <a:spLocks noChangeShapeType="1"/>
            </p:cNvSpPr>
            <p:nvPr/>
          </p:nvSpPr>
          <p:spPr bwMode="auto">
            <a:xfrm flipV="1">
              <a:off x="3379" y="330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4" name="Line 38"/>
            <p:cNvSpPr>
              <a:spLocks noChangeShapeType="1"/>
            </p:cNvSpPr>
            <p:nvPr/>
          </p:nvSpPr>
          <p:spPr bwMode="auto">
            <a:xfrm flipV="1">
              <a:off x="3016" y="3305"/>
              <a:ext cx="363" cy="0"/>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5" name="Line 39"/>
            <p:cNvSpPr>
              <a:spLocks noChangeShapeType="1"/>
            </p:cNvSpPr>
            <p:nvPr/>
          </p:nvSpPr>
          <p:spPr bwMode="auto">
            <a:xfrm flipV="1">
              <a:off x="3197" y="3169"/>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6" name="Line 40"/>
            <p:cNvSpPr>
              <a:spLocks noChangeShapeType="1"/>
            </p:cNvSpPr>
            <p:nvPr/>
          </p:nvSpPr>
          <p:spPr bwMode="auto">
            <a:xfrm flipV="1">
              <a:off x="3742" y="330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7" name="Line 41"/>
            <p:cNvSpPr>
              <a:spLocks noChangeShapeType="1"/>
            </p:cNvSpPr>
            <p:nvPr/>
          </p:nvSpPr>
          <p:spPr bwMode="auto">
            <a:xfrm flipV="1">
              <a:off x="4059" y="330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8" name="Line 42"/>
            <p:cNvSpPr>
              <a:spLocks noChangeShapeType="1"/>
            </p:cNvSpPr>
            <p:nvPr/>
          </p:nvSpPr>
          <p:spPr bwMode="auto">
            <a:xfrm flipV="1">
              <a:off x="3742" y="3305"/>
              <a:ext cx="317" cy="0"/>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19" name="Line 43"/>
            <p:cNvSpPr>
              <a:spLocks noChangeShapeType="1"/>
            </p:cNvSpPr>
            <p:nvPr/>
          </p:nvSpPr>
          <p:spPr bwMode="auto">
            <a:xfrm flipV="1">
              <a:off x="3878" y="3169"/>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20" name="Line 44"/>
            <p:cNvSpPr>
              <a:spLocks noChangeShapeType="1"/>
            </p:cNvSpPr>
            <p:nvPr/>
          </p:nvSpPr>
          <p:spPr bwMode="auto">
            <a:xfrm flipV="1">
              <a:off x="5103" y="330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21" name="Line 45"/>
            <p:cNvSpPr>
              <a:spLocks noChangeShapeType="1"/>
            </p:cNvSpPr>
            <p:nvPr/>
          </p:nvSpPr>
          <p:spPr bwMode="auto">
            <a:xfrm flipV="1">
              <a:off x="5420" y="330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22" name="Line 46"/>
            <p:cNvSpPr>
              <a:spLocks noChangeShapeType="1"/>
            </p:cNvSpPr>
            <p:nvPr/>
          </p:nvSpPr>
          <p:spPr bwMode="auto">
            <a:xfrm flipV="1">
              <a:off x="5103" y="3305"/>
              <a:ext cx="317" cy="0"/>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23" name="Line 47"/>
            <p:cNvSpPr>
              <a:spLocks noChangeShapeType="1"/>
            </p:cNvSpPr>
            <p:nvPr/>
          </p:nvSpPr>
          <p:spPr bwMode="auto">
            <a:xfrm flipV="1">
              <a:off x="5239" y="3169"/>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24" name="Line 48"/>
            <p:cNvSpPr>
              <a:spLocks noChangeShapeType="1"/>
            </p:cNvSpPr>
            <p:nvPr/>
          </p:nvSpPr>
          <p:spPr bwMode="auto">
            <a:xfrm flipV="1">
              <a:off x="4377" y="330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25" name="Line 49"/>
            <p:cNvSpPr>
              <a:spLocks noChangeShapeType="1"/>
            </p:cNvSpPr>
            <p:nvPr/>
          </p:nvSpPr>
          <p:spPr bwMode="auto">
            <a:xfrm flipV="1">
              <a:off x="4740" y="3305"/>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26" name="Line 50"/>
            <p:cNvSpPr>
              <a:spLocks noChangeShapeType="1"/>
            </p:cNvSpPr>
            <p:nvPr/>
          </p:nvSpPr>
          <p:spPr bwMode="auto">
            <a:xfrm flipV="1">
              <a:off x="4377" y="3305"/>
              <a:ext cx="363" cy="0"/>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sp>
          <p:nvSpPr>
            <p:cNvPr id="7807027" name="Line 51"/>
            <p:cNvSpPr>
              <a:spLocks noChangeShapeType="1"/>
            </p:cNvSpPr>
            <p:nvPr/>
          </p:nvSpPr>
          <p:spPr bwMode="auto">
            <a:xfrm flipV="1">
              <a:off x="4558" y="3169"/>
              <a:ext cx="0" cy="137"/>
            </a:xfrm>
            <a:prstGeom prst="line">
              <a:avLst/>
            </a:prstGeom>
            <a:noFill/>
            <a:ln w="38100">
              <a:solidFill>
                <a:srgbClr val="FFC000"/>
              </a:solidFill>
              <a:round/>
              <a:headEnd/>
              <a:tailEnd/>
            </a:ln>
            <a:effectLst/>
          </p:spPr>
          <p:txBody>
            <a:bodyPr/>
            <a:lstStyle/>
            <a:p>
              <a:pPr defTabSz="457200">
                <a:defRPr/>
              </a:pPr>
              <a:endParaRPr lang="zh-TW" altLang="en-US">
                <a:solidFill>
                  <a:prstClr val="black"/>
                </a:solidFill>
                <a:effectLst>
                  <a:outerShdw blurRad="38100" dist="38100" dir="2700000" algn="tl">
                    <a:srgbClr val="000000">
                      <a:alpha val="43137"/>
                    </a:srgbClr>
                  </a:outerShdw>
                </a:effectLst>
                <a:latin typeface="Calibri"/>
                <a:ea typeface="Heiti TC Light"/>
                <a:cs typeface="Calibri"/>
              </a:endParaRPr>
            </a:p>
          </p:txBody>
        </p:sp>
        <p:pic>
          <p:nvPicPr>
            <p:cNvPr id="69679" name="Picture 52"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08" y="2176"/>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0" name="Picture 53"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40" y="1519"/>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1" name="Picture 54"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52" y="2176"/>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2" name="Picture 55"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24" y="2800"/>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3" name="Picture 56"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80" y="3408"/>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4" name="Picture 57"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16" y="3408"/>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5" name="Picture 58"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44" y="2800"/>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6" name="Picture 59"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52" y="3408"/>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7" name="Picture 60"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88" y="3408"/>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8" name="Picture 61"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6" y="2800"/>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9" name="Picture 62"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47" y="3408"/>
              <a:ext cx="2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90" name="Picture 63"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08" y="3408"/>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91" name="Picture 64"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88" y="2800"/>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92" name="Picture 65"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44" y="3408"/>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93" name="Picture 66" descr="MAWE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80" y="3408"/>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AutoShape 2" descr="hk.shop.com的圖片搜尋結果"/>
          <p:cNvSpPr>
            <a:spLocks noChangeAspect="1" noChangeArrowheads="1"/>
          </p:cNvSpPr>
          <p:nvPr/>
        </p:nvSpPr>
        <p:spPr bwMode="auto">
          <a:xfrm>
            <a:off x="144463"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zh-HK" altLang="en-US">
              <a:solidFill>
                <a:prstClr val="black"/>
              </a:solidFill>
              <a:latin typeface="Calibri"/>
              <a:ea typeface="Heiti TC Light"/>
              <a:cs typeface="Calibri"/>
            </a:endParaRPr>
          </a:p>
        </p:txBody>
      </p:sp>
      <p:pic>
        <p:nvPicPr>
          <p:cNvPr id="139269"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71801" y="857250"/>
            <a:ext cx="3273425" cy="82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71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9026" name="Rectangle 2"/>
          <p:cNvSpPr>
            <a:spLocks noGrp="1" noChangeArrowheads="1"/>
          </p:cNvSpPr>
          <p:nvPr>
            <p:ph type="title"/>
          </p:nvPr>
        </p:nvSpPr>
        <p:spPr>
          <a:xfrm>
            <a:off x="0" y="28575"/>
            <a:ext cx="9144000" cy="647700"/>
          </a:xfrm>
        </p:spPr>
        <p:txBody>
          <a:bodyPr/>
          <a:lstStyle/>
          <a:p>
            <a:pPr>
              <a:defRPr/>
            </a:pPr>
            <a:r>
              <a:rPr lang="zh-TW" altLang="en-US" b="1" dirty="0" smtClean="0">
                <a:solidFill>
                  <a:srgbClr val="003300"/>
                </a:solidFill>
                <a:latin typeface="Calibri"/>
                <a:ea typeface="Heiti TC Light"/>
                <a:cs typeface="Calibri"/>
              </a:rPr>
              <a:t>超連鎖™系統 </a:t>
            </a:r>
            <a:r>
              <a:rPr lang="en-US" altLang="zh-TW" b="1" dirty="0" smtClean="0">
                <a:solidFill>
                  <a:srgbClr val="003300"/>
                </a:solidFill>
                <a:latin typeface="Calibri"/>
                <a:ea typeface="Heiti TC Light"/>
                <a:cs typeface="Calibri"/>
              </a:rPr>
              <a:t>– </a:t>
            </a:r>
            <a:r>
              <a:rPr lang="zh-TW" altLang="en-US" b="1" dirty="0" smtClean="0">
                <a:solidFill>
                  <a:srgbClr val="003300"/>
                </a:solidFill>
                <a:latin typeface="Calibri"/>
                <a:ea typeface="Heiti TC Light"/>
                <a:cs typeface="Calibri"/>
              </a:rPr>
              <a:t>結合人群消費</a:t>
            </a:r>
            <a:r>
              <a:rPr lang="en-US" altLang="zh-TW" b="1" dirty="0" smtClean="0">
                <a:solidFill>
                  <a:srgbClr val="003300"/>
                </a:solidFill>
                <a:latin typeface="Calibri"/>
                <a:ea typeface="Heiti TC Light"/>
                <a:cs typeface="Calibri"/>
              </a:rPr>
              <a:t/>
            </a:r>
            <a:br>
              <a:rPr lang="en-US" altLang="zh-TW" b="1" dirty="0" smtClean="0">
                <a:solidFill>
                  <a:srgbClr val="003300"/>
                </a:solidFill>
                <a:latin typeface="Calibri"/>
                <a:ea typeface="Heiti TC Light"/>
                <a:cs typeface="Calibri"/>
              </a:rPr>
            </a:br>
            <a:r>
              <a:rPr lang="en-US" altLang="zh-TW" sz="2000" b="1" dirty="0" err="1" smtClean="0">
                <a:solidFill>
                  <a:srgbClr val="003300"/>
                </a:solidFill>
                <a:latin typeface="Calibri"/>
                <a:ea typeface="Heiti TC Light"/>
                <a:cs typeface="Calibri"/>
              </a:rPr>
              <a:t>UnFranchise</a:t>
            </a:r>
            <a:r>
              <a:rPr lang="zh-TW" altLang="en-US" sz="2000" b="1" dirty="0">
                <a:solidFill>
                  <a:srgbClr val="003300"/>
                </a:solidFill>
                <a:latin typeface="Calibri"/>
                <a:ea typeface="Heiti TC Light"/>
                <a:cs typeface="Calibri"/>
              </a:rPr>
              <a:t>™</a:t>
            </a:r>
            <a:r>
              <a:rPr lang="en-US" altLang="zh-TW" sz="2000" b="1" dirty="0" smtClean="0">
                <a:solidFill>
                  <a:srgbClr val="003300"/>
                </a:solidFill>
                <a:latin typeface="Calibri"/>
                <a:ea typeface="Heiti TC Light"/>
                <a:cs typeface="Calibri"/>
              </a:rPr>
              <a:t> System – Combine the collective consuming power</a:t>
            </a:r>
            <a:endParaRPr lang="zh-TW" altLang="en-US" sz="2000" b="1" dirty="0" smtClean="0">
              <a:solidFill>
                <a:srgbClr val="003300"/>
              </a:solidFill>
              <a:latin typeface="Calibri"/>
              <a:ea typeface="Heiti TC Light"/>
              <a:cs typeface="Calibri"/>
            </a:endParaRPr>
          </a:p>
        </p:txBody>
      </p:sp>
      <p:grpSp>
        <p:nvGrpSpPr>
          <p:cNvPr id="70661" name="Group 3"/>
          <p:cNvGrpSpPr>
            <a:grpSpLocks/>
          </p:cNvGrpSpPr>
          <p:nvPr/>
        </p:nvGrpSpPr>
        <p:grpSpPr bwMode="auto">
          <a:xfrm>
            <a:off x="323850" y="1092994"/>
            <a:ext cx="8497888" cy="3421856"/>
            <a:chOff x="113" y="754"/>
            <a:chExt cx="5353" cy="2874"/>
          </a:xfrm>
        </p:grpSpPr>
        <p:grpSp>
          <p:nvGrpSpPr>
            <p:cNvPr id="70663" name="Group 4"/>
            <p:cNvGrpSpPr>
              <a:grpSpLocks/>
            </p:cNvGrpSpPr>
            <p:nvPr/>
          </p:nvGrpSpPr>
          <p:grpSpPr bwMode="auto">
            <a:xfrm>
              <a:off x="2517" y="754"/>
              <a:ext cx="590" cy="425"/>
              <a:chOff x="295" y="1071"/>
              <a:chExt cx="2408" cy="2200"/>
            </a:xfrm>
          </p:grpSpPr>
          <p:pic>
            <p:nvPicPr>
              <p:cNvPr id="70902" name="Picture 5"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03" name="Picture 6"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04" name="Picture 7"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05" name="Picture 8"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06" name="Picture 9"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07" name="Picture 10"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08" name="Picture 11"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09" name="Picture 12"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10" name="Picture 13"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11" name="Picture 14"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12" name="Picture 15"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913" name="Group 16"/>
              <p:cNvGrpSpPr>
                <a:grpSpLocks/>
              </p:cNvGrpSpPr>
              <p:nvPr/>
            </p:nvGrpSpPr>
            <p:grpSpPr bwMode="auto">
              <a:xfrm>
                <a:off x="930" y="1480"/>
                <a:ext cx="1225" cy="1362"/>
                <a:chOff x="1791" y="935"/>
                <a:chExt cx="1588" cy="1770"/>
              </a:xfrm>
            </p:grpSpPr>
            <p:pic>
              <p:nvPicPr>
                <p:cNvPr id="70914" name="Picture 17"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14" t="37915" r="34119" b="18375"/>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15" name="Picture 18"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64" name="Group 19"/>
            <p:cNvGrpSpPr>
              <a:grpSpLocks/>
            </p:cNvGrpSpPr>
            <p:nvPr/>
          </p:nvGrpSpPr>
          <p:grpSpPr bwMode="auto">
            <a:xfrm>
              <a:off x="1156" y="1570"/>
              <a:ext cx="590" cy="425"/>
              <a:chOff x="295" y="1071"/>
              <a:chExt cx="2408" cy="2200"/>
            </a:xfrm>
          </p:grpSpPr>
          <p:pic>
            <p:nvPicPr>
              <p:cNvPr id="70888" name="Picture 20"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89" name="Picture 21"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0" name="Picture 22"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1" name="Picture 23"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2" name="Picture 24"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3" name="Picture 25"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4" name="Picture 26"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5" name="Picture 27"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6" name="Picture 28"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7" name="Picture 29"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8" name="Picture 30"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99" name="Group 31"/>
              <p:cNvGrpSpPr>
                <a:grpSpLocks/>
              </p:cNvGrpSpPr>
              <p:nvPr/>
            </p:nvGrpSpPr>
            <p:grpSpPr bwMode="auto">
              <a:xfrm>
                <a:off x="930" y="1480"/>
                <a:ext cx="1225" cy="1362"/>
                <a:chOff x="1791" y="935"/>
                <a:chExt cx="1588" cy="1770"/>
              </a:xfrm>
            </p:grpSpPr>
            <p:pic>
              <p:nvPicPr>
                <p:cNvPr id="70900" name="Picture 32"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01" name="Picture 33"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65" name="Group 34"/>
            <p:cNvGrpSpPr>
              <a:grpSpLocks/>
            </p:cNvGrpSpPr>
            <p:nvPr/>
          </p:nvGrpSpPr>
          <p:grpSpPr bwMode="auto">
            <a:xfrm>
              <a:off x="3878" y="1570"/>
              <a:ext cx="590" cy="425"/>
              <a:chOff x="295" y="1071"/>
              <a:chExt cx="2408" cy="2200"/>
            </a:xfrm>
          </p:grpSpPr>
          <p:pic>
            <p:nvPicPr>
              <p:cNvPr id="70874" name="Picture 35"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75" name="Picture 36"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76" name="Picture 37"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77" name="Picture 38"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78" name="Picture 39"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79" name="Picture 40"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80" name="Picture 41"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81" name="Picture 42"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82" name="Picture 43"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83" name="Picture 44"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84" name="Picture 45"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85" name="Group 46"/>
              <p:cNvGrpSpPr>
                <a:grpSpLocks/>
              </p:cNvGrpSpPr>
              <p:nvPr/>
            </p:nvGrpSpPr>
            <p:grpSpPr bwMode="auto">
              <a:xfrm>
                <a:off x="930" y="1480"/>
                <a:ext cx="1225" cy="1362"/>
                <a:chOff x="1791" y="935"/>
                <a:chExt cx="1588" cy="1770"/>
              </a:xfrm>
            </p:grpSpPr>
            <p:pic>
              <p:nvPicPr>
                <p:cNvPr id="70886" name="Picture 47"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87" name="Picture 48"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66" name="Group 49"/>
            <p:cNvGrpSpPr>
              <a:grpSpLocks/>
            </p:cNvGrpSpPr>
            <p:nvPr/>
          </p:nvGrpSpPr>
          <p:grpSpPr bwMode="auto">
            <a:xfrm>
              <a:off x="476" y="2387"/>
              <a:ext cx="590" cy="425"/>
              <a:chOff x="295" y="1071"/>
              <a:chExt cx="2408" cy="2200"/>
            </a:xfrm>
          </p:grpSpPr>
          <p:pic>
            <p:nvPicPr>
              <p:cNvPr id="70860" name="Picture 50"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1" name="Picture 51"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2" name="Picture 52"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3" name="Picture 53"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4" name="Picture 54"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5" name="Picture 55"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6" name="Picture 56"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7" name="Picture 57"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8" name="Picture 58"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9" name="Picture 59"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70" name="Picture 60"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71" name="Group 61"/>
              <p:cNvGrpSpPr>
                <a:grpSpLocks/>
              </p:cNvGrpSpPr>
              <p:nvPr/>
            </p:nvGrpSpPr>
            <p:grpSpPr bwMode="auto">
              <a:xfrm>
                <a:off x="930" y="1480"/>
                <a:ext cx="1225" cy="1362"/>
                <a:chOff x="1791" y="935"/>
                <a:chExt cx="1588" cy="1770"/>
              </a:xfrm>
            </p:grpSpPr>
            <p:pic>
              <p:nvPicPr>
                <p:cNvPr id="70872" name="Picture 62"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73" name="Picture 63"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67" name="Group 64"/>
            <p:cNvGrpSpPr>
              <a:grpSpLocks/>
            </p:cNvGrpSpPr>
            <p:nvPr/>
          </p:nvGrpSpPr>
          <p:grpSpPr bwMode="auto">
            <a:xfrm>
              <a:off x="1837" y="2387"/>
              <a:ext cx="590" cy="425"/>
              <a:chOff x="295" y="1071"/>
              <a:chExt cx="2408" cy="2200"/>
            </a:xfrm>
          </p:grpSpPr>
          <p:pic>
            <p:nvPicPr>
              <p:cNvPr id="70846" name="Picture 65"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47" name="Picture 66"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48" name="Picture 67"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49" name="Picture 68"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50" name="Picture 69"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51" name="Picture 70"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52" name="Picture 71"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53" name="Picture 72"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54" name="Picture 73"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55" name="Picture 74"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56" name="Picture 75"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57" name="Group 76"/>
              <p:cNvGrpSpPr>
                <a:grpSpLocks/>
              </p:cNvGrpSpPr>
              <p:nvPr/>
            </p:nvGrpSpPr>
            <p:grpSpPr bwMode="auto">
              <a:xfrm>
                <a:off x="930" y="1480"/>
                <a:ext cx="1225" cy="1362"/>
                <a:chOff x="1791" y="935"/>
                <a:chExt cx="1588" cy="1770"/>
              </a:xfrm>
            </p:grpSpPr>
            <p:pic>
              <p:nvPicPr>
                <p:cNvPr id="70858" name="Picture 77"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59" name="Picture 78"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68" name="Group 79"/>
            <p:cNvGrpSpPr>
              <a:grpSpLocks/>
            </p:cNvGrpSpPr>
            <p:nvPr/>
          </p:nvGrpSpPr>
          <p:grpSpPr bwMode="auto">
            <a:xfrm>
              <a:off x="3198" y="2387"/>
              <a:ext cx="590" cy="425"/>
              <a:chOff x="295" y="1071"/>
              <a:chExt cx="2408" cy="2200"/>
            </a:xfrm>
          </p:grpSpPr>
          <p:pic>
            <p:nvPicPr>
              <p:cNvPr id="70832" name="Picture 80"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33" name="Picture 81"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34" name="Picture 82"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35" name="Picture 83"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36" name="Picture 84"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37" name="Picture 85"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38" name="Picture 86"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39" name="Picture 87"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40" name="Picture 88"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41" name="Picture 89"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42" name="Picture 90"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43" name="Group 91"/>
              <p:cNvGrpSpPr>
                <a:grpSpLocks/>
              </p:cNvGrpSpPr>
              <p:nvPr/>
            </p:nvGrpSpPr>
            <p:grpSpPr bwMode="auto">
              <a:xfrm>
                <a:off x="930" y="1480"/>
                <a:ext cx="1225" cy="1362"/>
                <a:chOff x="1791" y="935"/>
                <a:chExt cx="1588" cy="1770"/>
              </a:xfrm>
            </p:grpSpPr>
            <p:pic>
              <p:nvPicPr>
                <p:cNvPr id="70844" name="Picture 92"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45" name="Picture 93"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69" name="Group 94"/>
            <p:cNvGrpSpPr>
              <a:grpSpLocks/>
            </p:cNvGrpSpPr>
            <p:nvPr/>
          </p:nvGrpSpPr>
          <p:grpSpPr bwMode="auto">
            <a:xfrm>
              <a:off x="4558" y="2387"/>
              <a:ext cx="590" cy="425"/>
              <a:chOff x="295" y="1071"/>
              <a:chExt cx="2408" cy="2200"/>
            </a:xfrm>
          </p:grpSpPr>
          <p:pic>
            <p:nvPicPr>
              <p:cNvPr id="70818" name="Picture 95"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19" name="Picture 96"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20" name="Picture 97"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21" name="Picture 98"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22" name="Picture 99"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23" name="Picture 100"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24" name="Picture 101"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25" name="Picture 102"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26" name="Picture 103"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27" name="Picture 104"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28" name="Picture 105"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29" name="Group 106"/>
              <p:cNvGrpSpPr>
                <a:grpSpLocks/>
              </p:cNvGrpSpPr>
              <p:nvPr/>
            </p:nvGrpSpPr>
            <p:grpSpPr bwMode="auto">
              <a:xfrm>
                <a:off x="930" y="1480"/>
                <a:ext cx="1225" cy="1362"/>
                <a:chOff x="1791" y="935"/>
                <a:chExt cx="1588" cy="1770"/>
              </a:xfrm>
            </p:grpSpPr>
            <p:pic>
              <p:nvPicPr>
                <p:cNvPr id="70830" name="Picture 107"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31" name="Picture 108"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70" name="Group 109"/>
            <p:cNvGrpSpPr>
              <a:grpSpLocks/>
            </p:cNvGrpSpPr>
            <p:nvPr/>
          </p:nvGrpSpPr>
          <p:grpSpPr bwMode="auto">
            <a:xfrm>
              <a:off x="113" y="3203"/>
              <a:ext cx="590" cy="425"/>
              <a:chOff x="295" y="1071"/>
              <a:chExt cx="2408" cy="2200"/>
            </a:xfrm>
          </p:grpSpPr>
          <p:pic>
            <p:nvPicPr>
              <p:cNvPr id="70804" name="Picture 110"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05" name="Picture 111"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06" name="Picture 112"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07" name="Picture 113"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08" name="Picture 114"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09" name="Picture 115"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10" name="Picture 116"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11" name="Picture 117"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12" name="Picture 118"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13" name="Picture 119"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14" name="Picture 120"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15" name="Group 121"/>
              <p:cNvGrpSpPr>
                <a:grpSpLocks/>
              </p:cNvGrpSpPr>
              <p:nvPr/>
            </p:nvGrpSpPr>
            <p:grpSpPr bwMode="auto">
              <a:xfrm>
                <a:off x="930" y="1480"/>
                <a:ext cx="1225" cy="1362"/>
                <a:chOff x="1791" y="935"/>
                <a:chExt cx="1588" cy="1770"/>
              </a:xfrm>
            </p:grpSpPr>
            <p:pic>
              <p:nvPicPr>
                <p:cNvPr id="70816" name="Picture 122"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17" name="Picture 123"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71" name="Group 124"/>
            <p:cNvGrpSpPr>
              <a:grpSpLocks/>
            </p:cNvGrpSpPr>
            <p:nvPr/>
          </p:nvGrpSpPr>
          <p:grpSpPr bwMode="auto">
            <a:xfrm>
              <a:off x="1474" y="3203"/>
              <a:ext cx="590" cy="425"/>
              <a:chOff x="295" y="1071"/>
              <a:chExt cx="2408" cy="2200"/>
            </a:xfrm>
          </p:grpSpPr>
          <p:pic>
            <p:nvPicPr>
              <p:cNvPr id="70790" name="Picture 125"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91" name="Picture 126"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92" name="Picture 127"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93" name="Picture 128"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94" name="Picture 129"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95" name="Picture 130"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96" name="Picture 131"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97" name="Picture 132"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98" name="Picture 133"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99" name="Picture 134"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00" name="Picture 135"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01" name="Group 136"/>
              <p:cNvGrpSpPr>
                <a:grpSpLocks/>
              </p:cNvGrpSpPr>
              <p:nvPr/>
            </p:nvGrpSpPr>
            <p:grpSpPr bwMode="auto">
              <a:xfrm>
                <a:off x="930" y="1480"/>
                <a:ext cx="1225" cy="1362"/>
                <a:chOff x="1791" y="935"/>
                <a:chExt cx="1588" cy="1770"/>
              </a:xfrm>
            </p:grpSpPr>
            <p:pic>
              <p:nvPicPr>
                <p:cNvPr id="70802" name="Picture 137"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03" name="Picture 138"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72" name="Group 139"/>
            <p:cNvGrpSpPr>
              <a:grpSpLocks/>
            </p:cNvGrpSpPr>
            <p:nvPr/>
          </p:nvGrpSpPr>
          <p:grpSpPr bwMode="auto">
            <a:xfrm>
              <a:off x="2834" y="3203"/>
              <a:ext cx="590" cy="425"/>
              <a:chOff x="295" y="1071"/>
              <a:chExt cx="2408" cy="2200"/>
            </a:xfrm>
          </p:grpSpPr>
          <p:pic>
            <p:nvPicPr>
              <p:cNvPr id="70776" name="Picture 140"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77" name="Picture 141"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78" name="Picture 142"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79" name="Picture 143"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80" name="Picture 144"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81" name="Picture 145"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82" name="Picture 146"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83" name="Picture 147"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84" name="Picture 148"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85" name="Picture 149"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86" name="Picture 150"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787" name="Group 151"/>
              <p:cNvGrpSpPr>
                <a:grpSpLocks/>
              </p:cNvGrpSpPr>
              <p:nvPr/>
            </p:nvGrpSpPr>
            <p:grpSpPr bwMode="auto">
              <a:xfrm>
                <a:off x="930" y="1480"/>
                <a:ext cx="1225" cy="1362"/>
                <a:chOff x="1791" y="935"/>
                <a:chExt cx="1588" cy="1770"/>
              </a:xfrm>
            </p:grpSpPr>
            <p:pic>
              <p:nvPicPr>
                <p:cNvPr id="70788" name="Picture 152"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89" name="Picture 153"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73" name="Group 154"/>
            <p:cNvGrpSpPr>
              <a:grpSpLocks/>
            </p:cNvGrpSpPr>
            <p:nvPr/>
          </p:nvGrpSpPr>
          <p:grpSpPr bwMode="auto">
            <a:xfrm>
              <a:off x="4195" y="3203"/>
              <a:ext cx="590" cy="425"/>
              <a:chOff x="295" y="1071"/>
              <a:chExt cx="2408" cy="2200"/>
            </a:xfrm>
          </p:grpSpPr>
          <p:pic>
            <p:nvPicPr>
              <p:cNvPr id="70762" name="Picture 155"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3" name="Picture 156"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4" name="Picture 157"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5" name="Picture 158"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6" name="Picture 159"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7" name="Picture 160"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8" name="Picture 161"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9" name="Picture 162"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70" name="Picture 163"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71" name="Picture 164"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72" name="Picture 165"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773" name="Group 166"/>
              <p:cNvGrpSpPr>
                <a:grpSpLocks/>
              </p:cNvGrpSpPr>
              <p:nvPr/>
            </p:nvGrpSpPr>
            <p:grpSpPr bwMode="auto">
              <a:xfrm>
                <a:off x="930" y="1480"/>
                <a:ext cx="1225" cy="1362"/>
                <a:chOff x="1791" y="935"/>
                <a:chExt cx="1588" cy="1770"/>
              </a:xfrm>
            </p:grpSpPr>
            <p:pic>
              <p:nvPicPr>
                <p:cNvPr id="70774" name="Picture 167"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75" name="Picture 168"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74" name="Group 169"/>
            <p:cNvGrpSpPr>
              <a:grpSpLocks/>
            </p:cNvGrpSpPr>
            <p:nvPr/>
          </p:nvGrpSpPr>
          <p:grpSpPr bwMode="auto">
            <a:xfrm>
              <a:off x="793" y="3203"/>
              <a:ext cx="590" cy="425"/>
              <a:chOff x="295" y="1071"/>
              <a:chExt cx="2408" cy="2200"/>
            </a:xfrm>
          </p:grpSpPr>
          <p:pic>
            <p:nvPicPr>
              <p:cNvPr id="70748" name="Picture 170"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49" name="Picture 171"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50" name="Picture 172"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51" name="Picture 173"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52" name="Picture 174"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53" name="Picture 175"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54" name="Picture 176"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55" name="Picture 177"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56" name="Picture 178"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57" name="Picture 179"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58" name="Picture 180"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759" name="Group 181"/>
              <p:cNvGrpSpPr>
                <a:grpSpLocks/>
              </p:cNvGrpSpPr>
              <p:nvPr/>
            </p:nvGrpSpPr>
            <p:grpSpPr bwMode="auto">
              <a:xfrm>
                <a:off x="930" y="1480"/>
                <a:ext cx="1225" cy="1362"/>
                <a:chOff x="1791" y="935"/>
                <a:chExt cx="1588" cy="1770"/>
              </a:xfrm>
            </p:grpSpPr>
            <p:pic>
              <p:nvPicPr>
                <p:cNvPr id="70760" name="Picture 182"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61" name="Picture 183"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75" name="Group 184"/>
            <p:cNvGrpSpPr>
              <a:grpSpLocks/>
            </p:cNvGrpSpPr>
            <p:nvPr/>
          </p:nvGrpSpPr>
          <p:grpSpPr bwMode="auto">
            <a:xfrm>
              <a:off x="2154" y="3203"/>
              <a:ext cx="590" cy="425"/>
              <a:chOff x="295" y="1071"/>
              <a:chExt cx="2408" cy="2200"/>
            </a:xfrm>
          </p:grpSpPr>
          <p:pic>
            <p:nvPicPr>
              <p:cNvPr id="70734" name="Picture 185"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35" name="Picture 186"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36" name="Picture 187"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37" name="Picture 188"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38" name="Picture 189"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39" name="Picture 190"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40" name="Picture 191"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41" name="Picture 192"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42" name="Picture 193"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43" name="Picture 194"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44" name="Picture 195"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745" name="Group 196"/>
              <p:cNvGrpSpPr>
                <a:grpSpLocks/>
              </p:cNvGrpSpPr>
              <p:nvPr/>
            </p:nvGrpSpPr>
            <p:grpSpPr bwMode="auto">
              <a:xfrm>
                <a:off x="930" y="1480"/>
                <a:ext cx="1225" cy="1362"/>
                <a:chOff x="1791" y="935"/>
                <a:chExt cx="1588" cy="1770"/>
              </a:xfrm>
            </p:grpSpPr>
            <p:pic>
              <p:nvPicPr>
                <p:cNvPr id="70746" name="Picture 197"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47" name="Picture 198"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76" name="Group 199"/>
            <p:cNvGrpSpPr>
              <a:grpSpLocks/>
            </p:cNvGrpSpPr>
            <p:nvPr/>
          </p:nvGrpSpPr>
          <p:grpSpPr bwMode="auto">
            <a:xfrm>
              <a:off x="3515" y="3203"/>
              <a:ext cx="590" cy="425"/>
              <a:chOff x="295" y="1071"/>
              <a:chExt cx="2408" cy="2200"/>
            </a:xfrm>
          </p:grpSpPr>
          <p:pic>
            <p:nvPicPr>
              <p:cNvPr id="70720" name="Picture 200"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1" name="Picture 201"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2" name="Picture 202"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3" name="Picture 203"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4" name="Picture 204"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5" name="Picture 205"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6" name="Picture 206"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7" name="Picture 207"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8" name="Picture 208"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29" name="Picture 209"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30" name="Picture 210"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731" name="Group 211"/>
              <p:cNvGrpSpPr>
                <a:grpSpLocks/>
              </p:cNvGrpSpPr>
              <p:nvPr/>
            </p:nvGrpSpPr>
            <p:grpSpPr bwMode="auto">
              <a:xfrm>
                <a:off x="930" y="1480"/>
                <a:ext cx="1225" cy="1362"/>
                <a:chOff x="1791" y="935"/>
                <a:chExt cx="1588" cy="1770"/>
              </a:xfrm>
            </p:grpSpPr>
            <p:pic>
              <p:nvPicPr>
                <p:cNvPr id="70732" name="Picture 212"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33" name="Picture 213"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0677" name="Group 214"/>
            <p:cNvGrpSpPr>
              <a:grpSpLocks/>
            </p:cNvGrpSpPr>
            <p:nvPr/>
          </p:nvGrpSpPr>
          <p:grpSpPr bwMode="auto">
            <a:xfrm>
              <a:off x="4876" y="3203"/>
              <a:ext cx="590" cy="425"/>
              <a:chOff x="295" y="1071"/>
              <a:chExt cx="2408" cy="2200"/>
            </a:xfrm>
          </p:grpSpPr>
          <p:pic>
            <p:nvPicPr>
              <p:cNvPr id="70706" name="Picture 215" descr="Buildi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 y="1071"/>
                <a:ext cx="52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7" name="Picture 216" descr="Building2"/>
              <p:cNvPicPr>
                <a:picLocks noChangeAspect="1" noChangeArrowheads="1"/>
              </p:cNvPicPr>
              <p:nvPr/>
            </p:nvPicPr>
            <p:blipFill>
              <a:blip r:embed="rId4" cstate="print">
                <a:extLst>
                  <a:ext uri="{28A0092B-C50C-407E-A947-70E740481C1C}">
                    <a14:useLocalDpi xmlns:a14="http://schemas.microsoft.com/office/drawing/2010/main" val="0"/>
                  </a:ext>
                </a:extLst>
              </a:blip>
              <a:srcRect l="44264" b="41081"/>
              <a:stretch>
                <a:fillRect/>
              </a:stretch>
            </p:blipFill>
            <p:spPr bwMode="auto">
              <a:xfrm>
                <a:off x="2018" y="1071"/>
                <a:ext cx="685"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8" name="Picture 217" descr="Building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 y="1797"/>
                <a:ext cx="152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09" name="Picture 218" descr="Building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2205"/>
                <a:ext cx="144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0" name="Picture 219" descr="Building5"/>
              <p:cNvPicPr>
                <a:picLocks noChangeAspect="1" noChangeArrowheads="1"/>
              </p:cNvPicPr>
              <p:nvPr/>
            </p:nvPicPr>
            <p:blipFill>
              <a:blip r:embed="rId7" cstate="print">
                <a:extLst>
                  <a:ext uri="{28A0092B-C50C-407E-A947-70E740481C1C}">
                    <a14:useLocalDpi xmlns:a14="http://schemas.microsoft.com/office/drawing/2010/main" val="0"/>
                  </a:ext>
                </a:extLst>
              </a:blip>
              <a:srcRect t="18666"/>
              <a:stretch>
                <a:fillRect/>
              </a:stretch>
            </p:blipFill>
            <p:spPr bwMode="auto">
              <a:xfrm>
                <a:off x="2018" y="2478"/>
                <a:ext cx="683"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1" name="Picture 220" descr="Building6"/>
              <p:cNvPicPr>
                <a:picLocks noChangeAspect="1" noChangeArrowheads="1"/>
              </p:cNvPicPr>
              <p:nvPr/>
            </p:nvPicPr>
            <p:blipFill>
              <a:blip r:embed="rId8" cstate="print">
                <a:extLst>
                  <a:ext uri="{28A0092B-C50C-407E-A947-70E740481C1C}">
                    <a14:useLocalDpi xmlns:a14="http://schemas.microsoft.com/office/drawing/2010/main" val="0"/>
                  </a:ext>
                </a:extLst>
              </a:blip>
              <a:srcRect t="59236"/>
              <a:stretch>
                <a:fillRect/>
              </a:stretch>
            </p:blipFill>
            <p:spPr bwMode="auto">
              <a:xfrm>
                <a:off x="1383" y="2614"/>
                <a:ext cx="46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2" name="Picture 221" descr="Building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 y="2205"/>
                <a:ext cx="1052"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3" name="Picture 222" descr="Building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 y="2296"/>
                <a:ext cx="152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4" name="Picture 223" descr="Building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 y="1888"/>
                <a:ext cx="150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5" name="Picture 224" descr="Building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 y="1071"/>
                <a:ext cx="1117"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6" name="Picture 225" descr="Building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 y="1071"/>
                <a:ext cx="514"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717" name="Group 226"/>
              <p:cNvGrpSpPr>
                <a:grpSpLocks/>
              </p:cNvGrpSpPr>
              <p:nvPr/>
            </p:nvGrpSpPr>
            <p:grpSpPr bwMode="auto">
              <a:xfrm>
                <a:off x="930" y="1480"/>
                <a:ext cx="1225" cy="1362"/>
                <a:chOff x="1791" y="935"/>
                <a:chExt cx="1588" cy="1770"/>
              </a:xfrm>
            </p:grpSpPr>
            <p:pic>
              <p:nvPicPr>
                <p:cNvPr id="70718" name="Picture 227" descr="BuildingShareOfCustomer_TW_Base"/>
                <p:cNvPicPr>
                  <a:picLocks noChangeAspect="1" noChangeArrowheads="1"/>
                </p:cNvPicPr>
                <p:nvPr/>
              </p:nvPicPr>
              <p:blipFill>
                <a:blip r:embed="rId14" cstate="print">
                  <a:extLst>
                    <a:ext uri="{28A0092B-C50C-407E-A947-70E740481C1C}">
                      <a14:useLocalDpi xmlns:a14="http://schemas.microsoft.com/office/drawing/2010/main" val="0"/>
                    </a:ext>
                  </a:extLst>
                </a:blip>
                <a:srcRect l="16806" t="37878" r="34135" b="18327"/>
                <a:stretch>
                  <a:fillRect/>
                </a:stretch>
              </p:blipFill>
              <p:spPr bwMode="auto">
                <a:xfrm>
                  <a:off x="1791" y="2024"/>
                  <a:ext cx="158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19" name="Picture 228" descr="089"/>
                <p:cNvPicPr>
                  <a:picLocks noChangeAspect="1" noChangeArrowheads="1"/>
                </p:cNvPicPr>
                <p:nvPr/>
              </p:nvPicPr>
              <p:blipFill>
                <a:blip r:embed="rId15" cstate="print">
                  <a:extLst>
                    <a:ext uri="{28A0092B-C50C-407E-A947-70E740481C1C}">
                      <a14:useLocalDpi xmlns:a14="http://schemas.microsoft.com/office/drawing/2010/main" val="0"/>
                    </a:ext>
                  </a:extLst>
                </a:blip>
                <a:srcRect b="47150"/>
                <a:stretch>
                  <a:fillRect/>
                </a:stretch>
              </p:blipFill>
              <p:spPr bwMode="auto">
                <a:xfrm>
                  <a:off x="1791" y="935"/>
                  <a:ext cx="1588"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809253" name="Line 229"/>
            <p:cNvSpPr>
              <a:spLocks noChangeShapeType="1"/>
            </p:cNvSpPr>
            <p:nvPr/>
          </p:nvSpPr>
          <p:spPr bwMode="auto">
            <a:xfrm flipV="1">
              <a:off x="431" y="3022"/>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54" name="Line 230"/>
            <p:cNvSpPr>
              <a:spLocks noChangeShapeType="1"/>
            </p:cNvSpPr>
            <p:nvPr/>
          </p:nvSpPr>
          <p:spPr bwMode="auto">
            <a:xfrm flipV="1">
              <a:off x="1111" y="3022"/>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55" name="Line 231"/>
            <p:cNvSpPr>
              <a:spLocks noChangeShapeType="1"/>
            </p:cNvSpPr>
            <p:nvPr/>
          </p:nvSpPr>
          <p:spPr bwMode="auto">
            <a:xfrm flipV="1">
              <a:off x="431" y="3022"/>
              <a:ext cx="680" cy="0"/>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56" name="Line 232"/>
            <p:cNvSpPr>
              <a:spLocks noChangeShapeType="1"/>
            </p:cNvSpPr>
            <p:nvPr/>
          </p:nvSpPr>
          <p:spPr bwMode="auto">
            <a:xfrm flipV="1">
              <a:off x="793" y="2840"/>
              <a:ext cx="0" cy="183"/>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57" name="Line 233"/>
            <p:cNvSpPr>
              <a:spLocks noChangeShapeType="1"/>
            </p:cNvSpPr>
            <p:nvPr/>
          </p:nvSpPr>
          <p:spPr bwMode="auto">
            <a:xfrm flipV="1">
              <a:off x="793" y="2206"/>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58" name="Line 234"/>
            <p:cNvSpPr>
              <a:spLocks noChangeShapeType="1"/>
            </p:cNvSpPr>
            <p:nvPr/>
          </p:nvSpPr>
          <p:spPr bwMode="auto">
            <a:xfrm flipV="1">
              <a:off x="2154" y="2205"/>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59" name="Line 235"/>
            <p:cNvSpPr>
              <a:spLocks noChangeShapeType="1"/>
            </p:cNvSpPr>
            <p:nvPr/>
          </p:nvSpPr>
          <p:spPr bwMode="auto">
            <a:xfrm flipV="1">
              <a:off x="793" y="2205"/>
              <a:ext cx="1361" cy="1"/>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0" name="Line 236"/>
            <p:cNvSpPr>
              <a:spLocks noChangeShapeType="1"/>
            </p:cNvSpPr>
            <p:nvPr/>
          </p:nvSpPr>
          <p:spPr bwMode="auto">
            <a:xfrm flipV="1">
              <a:off x="1474" y="2024"/>
              <a:ext cx="0" cy="183"/>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1" name="Line 237"/>
            <p:cNvSpPr>
              <a:spLocks noChangeShapeType="1"/>
            </p:cNvSpPr>
            <p:nvPr/>
          </p:nvSpPr>
          <p:spPr bwMode="auto">
            <a:xfrm flipV="1">
              <a:off x="1474" y="1389"/>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2" name="Line 238"/>
            <p:cNvSpPr>
              <a:spLocks noChangeShapeType="1"/>
            </p:cNvSpPr>
            <p:nvPr/>
          </p:nvSpPr>
          <p:spPr bwMode="auto">
            <a:xfrm flipV="1">
              <a:off x="4195" y="1389"/>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3" name="Line 239"/>
            <p:cNvSpPr>
              <a:spLocks noChangeShapeType="1"/>
            </p:cNvSpPr>
            <p:nvPr/>
          </p:nvSpPr>
          <p:spPr bwMode="auto">
            <a:xfrm flipV="1">
              <a:off x="1474" y="1389"/>
              <a:ext cx="2721" cy="0"/>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4" name="Line 240"/>
            <p:cNvSpPr>
              <a:spLocks noChangeShapeType="1"/>
            </p:cNvSpPr>
            <p:nvPr/>
          </p:nvSpPr>
          <p:spPr bwMode="auto">
            <a:xfrm flipV="1">
              <a:off x="2835" y="1207"/>
              <a:ext cx="0" cy="183"/>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5" name="Line 241"/>
            <p:cNvSpPr>
              <a:spLocks noChangeShapeType="1"/>
            </p:cNvSpPr>
            <p:nvPr/>
          </p:nvSpPr>
          <p:spPr bwMode="auto">
            <a:xfrm flipV="1">
              <a:off x="1791" y="3022"/>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6" name="Line 242"/>
            <p:cNvSpPr>
              <a:spLocks noChangeShapeType="1"/>
            </p:cNvSpPr>
            <p:nvPr/>
          </p:nvSpPr>
          <p:spPr bwMode="auto">
            <a:xfrm flipV="1">
              <a:off x="2471" y="3022"/>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7" name="Line 243"/>
            <p:cNvSpPr>
              <a:spLocks noChangeShapeType="1"/>
            </p:cNvSpPr>
            <p:nvPr/>
          </p:nvSpPr>
          <p:spPr bwMode="auto">
            <a:xfrm flipV="1">
              <a:off x="1791" y="3022"/>
              <a:ext cx="680" cy="0"/>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8" name="Line 244"/>
            <p:cNvSpPr>
              <a:spLocks noChangeShapeType="1"/>
            </p:cNvSpPr>
            <p:nvPr/>
          </p:nvSpPr>
          <p:spPr bwMode="auto">
            <a:xfrm flipV="1">
              <a:off x="2153" y="2840"/>
              <a:ext cx="0" cy="183"/>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69" name="Line 245"/>
            <p:cNvSpPr>
              <a:spLocks noChangeShapeType="1"/>
            </p:cNvSpPr>
            <p:nvPr/>
          </p:nvSpPr>
          <p:spPr bwMode="auto">
            <a:xfrm flipV="1">
              <a:off x="3152" y="3022"/>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0" name="Line 246"/>
            <p:cNvSpPr>
              <a:spLocks noChangeShapeType="1"/>
            </p:cNvSpPr>
            <p:nvPr/>
          </p:nvSpPr>
          <p:spPr bwMode="auto">
            <a:xfrm flipV="1">
              <a:off x="3832" y="3022"/>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1" name="Line 247"/>
            <p:cNvSpPr>
              <a:spLocks noChangeShapeType="1"/>
            </p:cNvSpPr>
            <p:nvPr/>
          </p:nvSpPr>
          <p:spPr bwMode="auto">
            <a:xfrm flipV="1">
              <a:off x="3152" y="3022"/>
              <a:ext cx="680" cy="0"/>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2" name="Line 248"/>
            <p:cNvSpPr>
              <a:spLocks noChangeShapeType="1"/>
            </p:cNvSpPr>
            <p:nvPr/>
          </p:nvSpPr>
          <p:spPr bwMode="auto">
            <a:xfrm flipV="1">
              <a:off x="3514" y="2840"/>
              <a:ext cx="0" cy="183"/>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3" name="Line 249"/>
            <p:cNvSpPr>
              <a:spLocks noChangeShapeType="1"/>
            </p:cNvSpPr>
            <p:nvPr/>
          </p:nvSpPr>
          <p:spPr bwMode="auto">
            <a:xfrm flipV="1">
              <a:off x="4513" y="3022"/>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4" name="Line 250"/>
            <p:cNvSpPr>
              <a:spLocks noChangeShapeType="1"/>
            </p:cNvSpPr>
            <p:nvPr/>
          </p:nvSpPr>
          <p:spPr bwMode="auto">
            <a:xfrm flipV="1">
              <a:off x="5193" y="3022"/>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5" name="Line 251"/>
            <p:cNvSpPr>
              <a:spLocks noChangeShapeType="1"/>
            </p:cNvSpPr>
            <p:nvPr/>
          </p:nvSpPr>
          <p:spPr bwMode="auto">
            <a:xfrm flipV="1">
              <a:off x="4513" y="3022"/>
              <a:ext cx="680" cy="0"/>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6" name="Line 252"/>
            <p:cNvSpPr>
              <a:spLocks noChangeShapeType="1"/>
            </p:cNvSpPr>
            <p:nvPr/>
          </p:nvSpPr>
          <p:spPr bwMode="auto">
            <a:xfrm flipV="1">
              <a:off x="4875" y="2840"/>
              <a:ext cx="0" cy="183"/>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7" name="Line 253"/>
            <p:cNvSpPr>
              <a:spLocks noChangeShapeType="1"/>
            </p:cNvSpPr>
            <p:nvPr/>
          </p:nvSpPr>
          <p:spPr bwMode="auto">
            <a:xfrm flipV="1">
              <a:off x="3515" y="2206"/>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8" name="Line 254"/>
            <p:cNvSpPr>
              <a:spLocks noChangeShapeType="1"/>
            </p:cNvSpPr>
            <p:nvPr/>
          </p:nvSpPr>
          <p:spPr bwMode="auto">
            <a:xfrm flipV="1">
              <a:off x="4876" y="2205"/>
              <a:ext cx="0" cy="182"/>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79" name="Line 255"/>
            <p:cNvSpPr>
              <a:spLocks noChangeShapeType="1"/>
            </p:cNvSpPr>
            <p:nvPr/>
          </p:nvSpPr>
          <p:spPr bwMode="auto">
            <a:xfrm flipV="1">
              <a:off x="3515" y="2205"/>
              <a:ext cx="1361" cy="1"/>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7809280" name="Line 256"/>
            <p:cNvSpPr>
              <a:spLocks noChangeShapeType="1"/>
            </p:cNvSpPr>
            <p:nvPr/>
          </p:nvSpPr>
          <p:spPr bwMode="auto">
            <a:xfrm flipV="1">
              <a:off x="4196" y="2024"/>
              <a:ext cx="0" cy="183"/>
            </a:xfrm>
            <a:prstGeom prst="line">
              <a:avLst/>
            </a:prstGeom>
            <a:noFill/>
            <a:ln w="38100">
              <a:solidFill>
                <a:srgbClr val="FF0000"/>
              </a:solidFill>
              <a:round/>
              <a:headEnd/>
              <a:tailEnd/>
            </a:ln>
            <a:effectLst/>
          </p:spPr>
          <p:txBody>
            <a:bodyPr/>
            <a:lstStyle/>
            <a:p>
              <a:pPr defTabSz="457200">
                <a:defRPr/>
              </a:pPr>
              <a:endParaRPr lang="zh-TW" altLang="en-US">
                <a:solidFill>
                  <a:srgbClr val="FF0000"/>
                </a:solidFill>
                <a:effectLst>
                  <a:outerShdw blurRad="38100" dist="38100" dir="2700000" algn="tl">
                    <a:srgbClr val="000000">
                      <a:alpha val="43137"/>
                    </a:srgbClr>
                  </a:outerShdw>
                </a:effectLst>
                <a:latin typeface="Calibri"/>
                <a:ea typeface="Heiti TC Light"/>
                <a:cs typeface="Calibri"/>
              </a:endParaRPr>
            </a:p>
          </p:txBody>
        </p:sp>
      </p:grpSp>
    </p:spTree>
    <p:extLst>
      <p:ext uri="{BB962C8B-B14F-4D97-AF65-F5344CB8AC3E}">
        <p14:creationId xmlns:p14="http://schemas.microsoft.com/office/powerpoint/2010/main" val="509477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38162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a:endParaRPr lang="en-US" sz="6000" dirty="0" smtClean="0">
              <a:solidFill>
                <a:srgbClr val="8064A2">
                  <a:lumMod val="50000"/>
                </a:srgbClr>
              </a:solidFill>
              <a:latin typeface="Calibri"/>
              <a:ea typeface="Heiti TC Light"/>
              <a:cs typeface="Calibri"/>
            </a:endParaRPr>
          </a:p>
        </p:txBody>
      </p:sp>
      <p:sp>
        <p:nvSpPr>
          <p:cNvPr id="800773" name="Rectangle 5"/>
          <p:cNvSpPr>
            <a:spLocks noGrp="1" noChangeArrowheads="1"/>
          </p:cNvSpPr>
          <p:nvPr>
            <p:ph type="title" idx="4294967295"/>
          </p:nvPr>
        </p:nvSpPr>
        <p:spPr>
          <a:xfrm>
            <a:off x="0" y="85725"/>
            <a:ext cx="9144000" cy="285750"/>
          </a:xfrm>
          <a:prstGeom prst="rect">
            <a:avLst/>
          </a:prstGeom>
        </p:spPr>
        <p:txBody>
          <a:bodyPr/>
          <a:lstStyle/>
          <a:p>
            <a:pPr>
              <a:lnSpc>
                <a:spcPct val="90000"/>
              </a:lnSpc>
            </a:pPr>
            <a:r>
              <a:rPr lang="ja-JP" altLang="en-US" sz="2400" b="1" dirty="0" smtClean="0">
                <a:solidFill>
                  <a:srgbClr val="003300"/>
                </a:solidFill>
                <a:latin typeface="Calibri"/>
                <a:ea typeface="Heiti TC Light"/>
                <a:cs typeface="Calibri"/>
              </a:rPr>
              <a:t>當你擴展組織時，</a:t>
            </a:r>
            <a:r>
              <a:rPr lang="zh-TW" altLang="en-US" sz="2400" b="1" dirty="0" smtClean="0">
                <a:solidFill>
                  <a:srgbClr val="003300"/>
                </a:solidFill>
                <a:latin typeface="Calibri"/>
                <a:ea typeface="Heiti TC Light"/>
                <a:cs typeface="Calibri"/>
              </a:rPr>
              <a:t>日常消費的利益</a:t>
            </a:r>
            <a:r>
              <a:rPr lang="ja-JP" altLang="en-US" sz="2400" b="1" dirty="0" smtClean="0">
                <a:solidFill>
                  <a:srgbClr val="003300"/>
                </a:solidFill>
                <a:latin typeface="Calibri"/>
                <a:ea typeface="Heiti TC Light"/>
                <a:cs typeface="Calibri"/>
              </a:rPr>
              <a:t>隨之產生。</a:t>
            </a:r>
            <a:r>
              <a:rPr lang="en-US" altLang="ja-JP" sz="2400" b="1" dirty="0" smtClean="0">
                <a:solidFill>
                  <a:srgbClr val="003300"/>
                </a:solidFill>
                <a:latin typeface="Calibri"/>
                <a:ea typeface="Heiti TC Light"/>
                <a:cs typeface="Calibri"/>
              </a:rPr>
              <a:t/>
            </a:r>
            <a:br>
              <a:rPr lang="en-US" altLang="ja-JP" sz="2400" b="1" dirty="0" smtClean="0">
                <a:solidFill>
                  <a:srgbClr val="003300"/>
                </a:solidFill>
                <a:latin typeface="Calibri"/>
                <a:ea typeface="Heiti TC Light"/>
                <a:cs typeface="Calibri"/>
              </a:rPr>
            </a:br>
            <a:r>
              <a:rPr lang="en-US" altLang="ja-JP" sz="2000" b="1" dirty="0" smtClean="0">
                <a:solidFill>
                  <a:srgbClr val="003300"/>
                </a:solidFill>
                <a:latin typeface="Calibri"/>
                <a:ea typeface="Heiti TC Light"/>
                <a:cs typeface="Calibri"/>
              </a:rPr>
              <a:t>When </a:t>
            </a:r>
            <a:r>
              <a:rPr lang="en-US" altLang="ja-JP" sz="2000" b="1" dirty="0">
                <a:solidFill>
                  <a:srgbClr val="003300"/>
                </a:solidFill>
                <a:latin typeface="Calibri"/>
                <a:ea typeface="Heiti TC Light"/>
                <a:cs typeface="Calibri"/>
              </a:rPr>
              <a:t>you expand the organization, the daily consumption of interests arise.</a:t>
            </a:r>
            <a:endParaRPr lang="zh-TW" altLang="en-US" sz="2000" b="1" dirty="0" smtClean="0">
              <a:solidFill>
                <a:srgbClr val="003300"/>
              </a:solidFill>
              <a:latin typeface="Calibri"/>
              <a:ea typeface="Heiti TC Light"/>
              <a:cs typeface="Calibri"/>
            </a:endParaRPr>
          </a:p>
        </p:txBody>
      </p:sp>
      <p:pic>
        <p:nvPicPr>
          <p:cNvPr id="434180" name="Picture 4" descr="Pg_62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6" y="715867"/>
            <a:ext cx="82010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descr="Pg_62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600075"/>
            <a:ext cx="8242300" cy="33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4182" name="Picture 6" descr="Pg_62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150" y="600075"/>
            <a:ext cx="6048375" cy="26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32" name="Rectangle 12"/>
          <p:cNvSpPr>
            <a:spLocks noChangeArrowheads="1"/>
          </p:cNvSpPr>
          <p:nvPr/>
        </p:nvSpPr>
        <p:spPr bwMode="auto">
          <a:xfrm>
            <a:off x="2476500" y="3871913"/>
            <a:ext cx="4800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457200" eaLnBrk="1" hangingPunct="1"/>
            <a:r>
              <a:rPr lang="ja-JP" altLang="en-US" sz="1400" dirty="0">
                <a:solidFill>
                  <a:srgbClr val="003300"/>
                </a:solidFill>
                <a:latin typeface="Calibri"/>
                <a:ea typeface="Heiti TC Light"/>
                <a:cs typeface="Calibri"/>
              </a:rPr>
              <a:t>業績點數與獎勵業績點數以指數方式成長</a:t>
            </a:r>
            <a:r>
              <a:rPr lang="en-US" altLang="ja-JP" sz="1400" dirty="0" smtClean="0">
                <a:solidFill>
                  <a:srgbClr val="003300"/>
                </a:solidFill>
                <a:latin typeface="Calibri"/>
                <a:ea typeface="Heiti TC Light"/>
                <a:cs typeface="Calibri"/>
              </a:rPr>
              <a:t>……</a:t>
            </a:r>
          </a:p>
          <a:p>
            <a:pPr defTabSz="457200" eaLnBrk="1" hangingPunct="1"/>
            <a:r>
              <a:rPr lang="en-US" altLang="zh-TW" sz="1400" dirty="0" smtClean="0">
                <a:solidFill>
                  <a:srgbClr val="003300"/>
                </a:solidFill>
                <a:latin typeface="Calibri"/>
                <a:ea typeface="Heiti TC Light"/>
                <a:cs typeface="Calibri"/>
              </a:rPr>
              <a:t>BV &amp; IBV </a:t>
            </a:r>
            <a:r>
              <a:rPr lang="en-US" altLang="zh-TW" sz="1400" dirty="0">
                <a:solidFill>
                  <a:srgbClr val="003300"/>
                </a:solidFill>
                <a:latin typeface="Calibri"/>
                <a:ea typeface="Heiti TC Light"/>
                <a:cs typeface="Calibri"/>
              </a:rPr>
              <a:t>grow exponentially</a:t>
            </a:r>
            <a:endParaRPr lang="en-GB" altLang="zh-TW" sz="1400" dirty="0">
              <a:solidFill>
                <a:srgbClr val="003300"/>
              </a:solidFill>
              <a:latin typeface="Calibri"/>
              <a:ea typeface="Heiti TC Light"/>
              <a:cs typeface="Calibri"/>
            </a:endParaRPr>
          </a:p>
        </p:txBody>
      </p:sp>
      <p:sp>
        <p:nvSpPr>
          <p:cNvPr id="696334" name="Rectangle 14"/>
          <p:cNvSpPr>
            <a:spLocks noChangeArrowheads="1"/>
          </p:cNvSpPr>
          <p:nvPr/>
        </p:nvSpPr>
        <p:spPr bwMode="auto">
          <a:xfrm>
            <a:off x="0" y="4014788"/>
            <a:ext cx="28765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69863" indent="-16986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457200" eaLnBrk="1" hangingPunct="1"/>
            <a:r>
              <a:rPr lang="en-US" altLang="zh-TW" sz="1400" b="1" dirty="0">
                <a:solidFill>
                  <a:srgbClr val="003300"/>
                </a:solidFill>
                <a:latin typeface="Calibri"/>
                <a:ea typeface="Heiti TC Light"/>
                <a:cs typeface="Calibri"/>
              </a:rPr>
              <a:t>• </a:t>
            </a:r>
            <a:r>
              <a:rPr lang="ja-JP" altLang="en-US" sz="1400" b="1" dirty="0">
                <a:solidFill>
                  <a:srgbClr val="003300"/>
                </a:solidFill>
                <a:latin typeface="Calibri"/>
                <a:ea typeface="Heiti TC Light"/>
                <a:cs typeface="Calibri"/>
              </a:rPr>
              <a:t>零</a:t>
            </a:r>
            <a:r>
              <a:rPr lang="ja-JP" altLang="en-US" sz="1400" b="1" dirty="0" smtClean="0">
                <a:solidFill>
                  <a:srgbClr val="003300"/>
                </a:solidFill>
                <a:latin typeface="Calibri"/>
                <a:ea typeface="Heiti TC Light"/>
                <a:cs typeface="Calibri"/>
              </a:rPr>
              <a:t>售 </a:t>
            </a:r>
            <a:r>
              <a:rPr lang="en-US" altLang="ja-JP" sz="1400" b="1" dirty="0" smtClean="0">
                <a:solidFill>
                  <a:srgbClr val="003300"/>
                </a:solidFill>
                <a:latin typeface="Calibri"/>
                <a:ea typeface="Heiti TC Light"/>
                <a:cs typeface="Calibri"/>
              </a:rPr>
              <a:t>Retail</a:t>
            </a:r>
            <a:endParaRPr lang="zh-TW" altLang="en-US" sz="1400" b="1" dirty="0">
              <a:solidFill>
                <a:srgbClr val="003300"/>
              </a:solidFill>
              <a:latin typeface="Calibri"/>
              <a:ea typeface="Heiti TC Light"/>
              <a:cs typeface="Calibri"/>
            </a:endParaRPr>
          </a:p>
          <a:p>
            <a:pPr defTabSz="457200" eaLnBrk="1" hangingPunct="1"/>
            <a:r>
              <a:rPr lang="en-US" altLang="zh-TW" sz="1400" b="1" dirty="0">
                <a:solidFill>
                  <a:srgbClr val="003300"/>
                </a:solidFill>
                <a:latin typeface="Calibri"/>
                <a:ea typeface="Heiti TC Light"/>
                <a:cs typeface="Calibri"/>
              </a:rPr>
              <a:t>• </a:t>
            </a:r>
            <a:r>
              <a:rPr lang="ja-JP" altLang="en-US" sz="1400" b="1" dirty="0">
                <a:solidFill>
                  <a:srgbClr val="003300"/>
                </a:solidFill>
                <a:latin typeface="Calibri"/>
                <a:ea typeface="Heiti TC Light"/>
                <a:cs typeface="Calibri"/>
              </a:rPr>
              <a:t>壯大經銷組</a:t>
            </a:r>
            <a:r>
              <a:rPr lang="ja-JP" altLang="en-US" sz="1400" b="1" dirty="0" smtClean="0">
                <a:solidFill>
                  <a:srgbClr val="003300"/>
                </a:solidFill>
                <a:latin typeface="Calibri"/>
                <a:ea typeface="Heiti TC Light"/>
                <a:cs typeface="Calibri"/>
              </a:rPr>
              <a:t>織 </a:t>
            </a:r>
            <a:r>
              <a:rPr lang="en-US" altLang="ja-JP" sz="1400" b="1" dirty="0" smtClean="0">
                <a:solidFill>
                  <a:srgbClr val="003300"/>
                </a:solidFill>
                <a:latin typeface="Calibri"/>
                <a:ea typeface="Heiti TC Light"/>
                <a:cs typeface="Calibri"/>
              </a:rPr>
              <a:t>Expand organization</a:t>
            </a:r>
            <a:endParaRPr lang="zh-TW" altLang="en-US" sz="1400" b="1" dirty="0">
              <a:solidFill>
                <a:srgbClr val="003300"/>
              </a:solidFill>
              <a:latin typeface="Calibri"/>
              <a:ea typeface="Heiti TC Light"/>
              <a:cs typeface="Calibri"/>
            </a:endParaRPr>
          </a:p>
          <a:p>
            <a:pPr defTabSz="457200" eaLnBrk="1" hangingPunct="1"/>
            <a:r>
              <a:rPr lang="en-US" altLang="zh-TW" sz="1400" b="1" dirty="0">
                <a:solidFill>
                  <a:srgbClr val="003300"/>
                </a:solidFill>
                <a:latin typeface="Calibri"/>
                <a:ea typeface="Heiti TC Light"/>
                <a:cs typeface="Calibri"/>
              </a:rPr>
              <a:t>• </a:t>
            </a:r>
            <a:r>
              <a:rPr lang="ja-JP" altLang="en-US" sz="1400" b="1" dirty="0">
                <a:solidFill>
                  <a:srgbClr val="003300"/>
                </a:solidFill>
                <a:latin typeface="Calibri"/>
                <a:ea typeface="Heiti TC Light"/>
                <a:cs typeface="Calibri"/>
              </a:rPr>
              <a:t>優惠顧客透過</a:t>
            </a:r>
            <a:r>
              <a:rPr lang="zh-TW" altLang="en-US" sz="1400" b="1" dirty="0">
                <a:solidFill>
                  <a:srgbClr val="003300"/>
                </a:solidFill>
                <a:latin typeface="Calibri"/>
                <a:ea typeface="Heiti TC Light"/>
                <a:cs typeface="Calibri"/>
              </a:rPr>
              <a:t>你</a:t>
            </a:r>
            <a:r>
              <a:rPr lang="ja-JP" altLang="en-US" sz="1400" b="1" dirty="0">
                <a:solidFill>
                  <a:srgbClr val="003300"/>
                </a:solidFill>
                <a:latin typeface="Calibri"/>
                <a:ea typeface="Heiti TC Light"/>
                <a:cs typeface="Calibri"/>
              </a:rPr>
              <a:t>的</a:t>
            </a:r>
            <a:endParaRPr lang="zh-TW" altLang="en-US" sz="1400" b="1" dirty="0">
              <a:solidFill>
                <a:srgbClr val="003300"/>
              </a:solidFill>
              <a:latin typeface="Calibri"/>
              <a:ea typeface="Heiti TC Light"/>
              <a:cs typeface="Calibri"/>
            </a:endParaRPr>
          </a:p>
          <a:p>
            <a:pPr defTabSz="457200" eaLnBrk="1" hangingPunct="1"/>
            <a:r>
              <a:rPr lang="en-US" altLang="ja-JP" sz="1400" b="1" dirty="0">
                <a:solidFill>
                  <a:srgbClr val="003300"/>
                </a:solidFill>
                <a:latin typeface="Calibri"/>
                <a:ea typeface="Heiti TC Light"/>
                <a:cs typeface="Calibri"/>
              </a:rPr>
              <a:t>   	</a:t>
            </a:r>
            <a:r>
              <a:rPr lang="ja-JP" altLang="en-US" sz="1400" b="1" dirty="0">
                <a:solidFill>
                  <a:srgbClr val="003300"/>
                </a:solidFill>
                <a:latin typeface="Calibri"/>
                <a:ea typeface="Heiti TC Light"/>
                <a:cs typeface="Calibri"/>
              </a:rPr>
              <a:t>入門網站訂</a:t>
            </a:r>
            <a:r>
              <a:rPr lang="ja-JP" altLang="en-US" sz="1400" b="1" dirty="0" smtClean="0">
                <a:solidFill>
                  <a:srgbClr val="003300"/>
                </a:solidFill>
                <a:latin typeface="Calibri"/>
                <a:ea typeface="Heiti TC Light"/>
                <a:cs typeface="Calibri"/>
              </a:rPr>
              <a:t>購</a:t>
            </a:r>
            <a:r>
              <a:rPr lang="en-US" altLang="ja-JP" sz="1400" b="1" dirty="0">
                <a:solidFill>
                  <a:srgbClr val="003300"/>
                </a:solidFill>
                <a:latin typeface="Calibri"/>
                <a:ea typeface="Heiti TC Light"/>
                <a:cs typeface="Calibri"/>
              </a:rPr>
              <a:t> </a:t>
            </a:r>
            <a:r>
              <a:rPr lang="en-US" altLang="ja-JP" sz="1400" b="1" dirty="0" smtClean="0">
                <a:solidFill>
                  <a:srgbClr val="003300"/>
                </a:solidFill>
                <a:latin typeface="Calibri"/>
                <a:ea typeface="Heiti TC Light"/>
                <a:cs typeface="Calibri"/>
              </a:rPr>
              <a:t>PC order products via your portal</a:t>
            </a:r>
            <a:endParaRPr lang="en-GB" altLang="zh-HK" sz="1400" b="1" dirty="0">
              <a:solidFill>
                <a:srgbClr val="003300"/>
              </a:solidFill>
              <a:latin typeface="Calibri"/>
              <a:ea typeface="Heiti TC Light"/>
              <a:cs typeface="Calibri"/>
            </a:endParaRPr>
          </a:p>
        </p:txBody>
      </p:sp>
      <p:sp>
        <p:nvSpPr>
          <p:cNvPr id="2" name="Rectangle 14"/>
          <p:cNvSpPr>
            <a:spLocks noChangeArrowheads="1"/>
          </p:cNvSpPr>
          <p:nvPr/>
        </p:nvSpPr>
        <p:spPr bwMode="auto">
          <a:xfrm>
            <a:off x="3400424" y="4283533"/>
            <a:ext cx="346710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457200" eaLnBrk="1" hangingPunct="1"/>
            <a:r>
              <a:rPr lang="en-US" altLang="zh-TW" sz="1400" b="1" dirty="0">
                <a:solidFill>
                  <a:srgbClr val="003300"/>
                </a:solidFill>
                <a:latin typeface="Calibri"/>
                <a:ea typeface="Heiti TC Light"/>
                <a:cs typeface="Calibri"/>
              </a:rPr>
              <a:t>• </a:t>
            </a:r>
            <a:r>
              <a:rPr lang="ja-JP" altLang="en-US" sz="1400" b="1" dirty="0">
                <a:solidFill>
                  <a:srgbClr val="003300"/>
                </a:solidFill>
                <a:latin typeface="Calibri"/>
                <a:ea typeface="Heiti TC Light"/>
                <a:cs typeface="Calibri"/>
              </a:rPr>
              <a:t>購買産品自</a:t>
            </a:r>
            <a:r>
              <a:rPr lang="ja-JP" altLang="en-US" sz="1400" b="1" dirty="0" smtClean="0">
                <a:solidFill>
                  <a:srgbClr val="003300"/>
                </a:solidFill>
                <a:latin typeface="Calibri"/>
                <a:ea typeface="Heiti TC Light"/>
                <a:cs typeface="Calibri"/>
              </a:rPr>
              <a:t>用 </a:t>
            </a:r>
            <a:r>
              <a:rPr lang="en-US" altLang="ja-JP" sz="1400" b="1" dirty="0" smtClean="0">
                <a:solidFill>
                  <a:srgbClr val="003300"/>
                </a:solidFill>
                <a:latin typeface="Calibri"/>
                <a:ea typeface="Heiti TC Light"/>
                <a:cs typeface="Calibri"/>
              </a:rPr>
              <a:t>Purchase products for personal use</a:t>
            </a:r>
            <a:endParaRPr lang="zh-TW" altLang="en-US" sz="1400" b="1" dirty="0">
              <a:solidFill>
                <a:srgbClr val="003300"/>
              </a:solidFill>
              <a:latin typeface="Calibri"/>
              <a:ea typeface="Heiti TC Light"/>
              <a:cs typeface="Calibri"/>
            </a:endParaRPr>
          </a:p>
          <a:p>
            <a:pPr defTabSz="457200" eaLnBrk="1" hangingPunct="1"/>
            <a:r>
              <a:rPr lang="en-US" altLang="zh-TW" sz="1400" b="1" dirty="0">
                <a:solidFill>
                  <a:srgbClr val="003300"/>
                </a:solidFill>
                <a:latin typeface="Calibri"/>
                <a:ea typeface="Heiti TC Light"/>
                <a:cs typeface="Calibri"/>
              </a:rPr>
              <a:t>• </a:t>
            </a:r>
            <a:r>
              <a:rPr lang="ja-JP" altLang="en-US" sz="1400" b="1" dirty="0">
                <a:solidFill>
                  <a:srgbClr val="003300"/>
                </a:solidFill>
                <a:latin typeface="Calibri"/>
                <a:ea typeface="Heiti TC Light"/>
                <a:cs typeface="Calibri"/>
              </a:rPr>
              <a:t>擴展客</a:t>
            </a:r>
            <a:r>
              <a:rPr lang="ja-JP" altLang="en-US" sz="1400" b="1" dirty="0" smtClean="0">
                <a:solidFill>
                  <a:srgbClr val="003300"/>
                </a:solidFill>
                <a:latin typeface="Calibri"/>
                <a:ea typeface="Heiti TC Light"/>
                <a:cs typeface="Calibri"/>
              </a:rPr>
              <a:t>源 </a:t>
            </a:r>
            <a:r>
              <a:rPr lang="en-US" altLang="ja-JP" sz="1400" b="1" dirty="0" smtClean="0">
                <a:solidFill>
                  <a:srgbClr val="003300"/>
                </a:solidFill>
                <a:latin typeface="Calibri"/>
                <a:ea typeface="Heiti TC Light"/>
                <a:cs typeface="Calibri"/>
              </a:rPr>
              <a:t>Expand customer sources</a:t>
            </a:r>
            <a:endParaRPr lang="zh-TW" altLang="en-US" sz="1400" b="1" dirty="0">
              <a:solidFill>
                <a:srgbClr val="003300"/>
              </a:solidFill>
              <a:latin typeface="Calibri"/>
              <a:ea typeface="Heiti TC Light"/>
              <a:cs typeface="Calibri"/>
            </a:endParaRPr>
          </a:p>
          <a:p>
            <a:pPr defTabSz="457200" eaLnBrk="1" hangingPunct="1"/>
            <a:r>
              <a:rPr lang="zh-TW" altLang="en-US" sz="1400" b="1" dirty="0">
                <a:solidFill>
                  <a:srgbClr val="003300"/>
                </a:solidFill>
                <a:latin typeface="Calibri"/>
                <a:ea typeface="Heiti TC Light"/>
                <a:cs typeface="Calibri"/>
              </a:rPr>
              <a:t>	</a:t>
            </a:r>
            <a:r>
              <a:rPr lang="en-US" altLang="zh-TW" sz="1400" b="1" dirty="0">
                <a:solidFill>
                  <a:srgbClr val="003300"/>
                </a:solidFill>
                <a:latin typeface="Calibri"/>
                <a:ea typeface="Heiti TC Light"/>
                <a:cs typeface="Calibri"/>
              </a:rPr>
              <a:t>- </a:t>
            </a:r>
            <a:r>
              <a:rPr lang="ja-JP" altLang="en-US" sz="1400" b="1" dirty="0">
                <a:solidFill>
                  <a:srgbClr val="003300"/>
                </a:solidFill>
                <a:latin typeface="Calibri"/>
                <a:ea typeface="Heiti TC Light"/>
                <a:cs typeface="Calibri"/>
              </a:rPr>
              <a:t>口碑宣</a:t>
            </a:r>
            <a:r>
              <a:rPr lang="ja-JP" altLang="en-US" sz="1400" b="1" dirty="0" smtClean="0">
                <a:solidFill>
                  <a:srgbClr val="003300"/>
                </a:solidFill>
                <a:latin typeface="Calibri"/>
                <a:ea typeface="Heiti TC Light"/>
                <a:cs typeface="Calibri"/>
              </a:rPr>
              <a:t>傳 </a:t>
            </a:r>
            <a:r>
              <a:rPr lang="en-US" altLang="ja-JP" sz="1400" b="1" dirty="0" smtClean="0">
                <a:solidFill>
                  <a:srgbClr val="003300"/>
                </a:solidFill>
                <a:latin typeface="Calibri"/>
                <a:ea typeface="Heiti TC Light"/>
                <a:cs typeface="Calibri"/>
              </a:rPr>
              <a:t>word of mouth</a:t>
            </a:r>
            <a:endParaRPr lang="zh-TW" altLang="en-US" sz="1400" b="1" dirty="0">
              <a:solidFill>
                <a:srgbClr val="003300"/>
              </a:solidFill>
              <a:latin typeface="Calibri"/>
              <a:ea typeface="Heiti TC Light"/>
              <a:cs typeface="Calibri"/>
            </a:endParaRPr>
          </a:p>
          <a:p>
            <a:pPr defTabSz="457200" eaLnBrk="1" hangingPunct="1"/>
            <a:r>
              <a:rPr lang="zh-TW" altLang="en-US" sz="1400" b="1" dirty="0">
                <a:solidFill>
                  <a:srgbClr val="003300"/>
                </a:solidFill>
                <a:latin typeface="Calibri"/>
                <a:ea typeface="Heiti TC Light"/>
                <a:cs typeface="Calibri"/>
              </a:rPr>
              <a:t>	</a:t>
            </a:r>
            <a:r>
              <a:rPr lang="en-US" altLang="zh-TW" sz="1400" b="1" dirty="0">
                <a:solidFill>
                  <a:srgbClr val="003300"/>
                </a:solidFill>
                <a:latin typeface="Calibri"/>
                <a:ea typeface="Heiti TC Light"/>
                <a:cs typeface="Calibri"/>
              </a:rPr>
              <a:t>- </a:t>
            </a:r>
            <a:r>
              <a:rPr lang="ja-JP" altLang="en-US" sz="1400" b="1" dirty="0">
                <a:solidFill>
                  <a:srgbClr val="003300"/>
                </a:solidFill>
                <a:latin typeface="Calibri"/>
                <a:ea typeface="Heiti TC Light"/>
                <a:cs typeface="Calibri"/>
              </a:rPr>
              <a:t>網</a:t>
            </a:r>
            <a:r>
              <a:rPr lang="ja-JP" altLang="en-US" sz="1400" b="1" dirty="0" smtClean="0">
                <a:solidFill>
                  <a:srgbClr val="003300"/>
                </a:solidFill>
                <a:latin typeface="Calibri"/>
                <a:ea typeface="Heiti TC Light"/>
                <a:cs typeface="Calibri"/>
              </a:rPr>
              <a:t>路 </a:t>
            </a:r>
            <a:r>
              <a:rPr lang="en-US" altLang="ja-JP" sz="1400" b="1" dirty="0" smtClean="0">
                <a:solidFill>
                  <a:srgbClr val="003300"/>
                </a:solidFill>
                <a:latin typeface="Calibri"/>
                <a:ea typeface="Heiti TC Light"/>
                <a:cs typeface="Calibri"/>
              </a:rPr>
              <a:t>Network</a:t>
            </a:r>
            <a:endParaRPr lang="en-GB" altLang="zh-HK" sz="1400" b="1" dirty="0">
              <a:solidFill>
                <a:srgbClr val="003300"/>
              </a:solidFill>
              <a:latin typeface="Calibri"/>
              <a:ea typeface="Heiti TC Light"/>
              <a:cs typeface="Calibri"/>
            </a:endParaRPr>
          </a:p>
        </p:txBody>
      </p:sp>
      <p:sp>
        <p:nvSpPr>
          <p:cNvPr id="3" name="Rectangle 14"/>
          <p:cNvSpPr>
            <a:spLocks noChangeArrowheads="1"/>
          </p:cNvSpPr>
          <p:nvPr/>
        </p:nvSpPr>
        <p:spPr bwMode="auto">
          <a:xfrm>
            <a:off x="6676140" y="4304414"/>
            <a:ext cx="29146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0513" indent="-2905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defTabSz="457200" eaLnBrk="1" hangingPunct="1"/>
            <a:r>
              <a:rPr lang="en-US" altLang="ja-JP" sz="1400" b="1" dirty="0" smtClean="0">
                <a:solidFill>
                  <a:srgbClr val="003300"/>
                </a:solidFill>
                <a:latin typeface="Calibri"/>
                <a:ea typeface="Heiti TC Light"/>
                <a:cs typeface="Calibri"/>
              </a:rPr>
              <a:t>- </a:t>
            </a:r>
            <a:r>
              <a:rPr lang="ja-JP" altLang="en-US" sz="1400" b="1" dirty="0" smtClean="0">
                <a:solidFill>
                  <a:srgbClr val="003300"/>
                </a:solidFill>
                <a:latin typeface="Calibri"/>
                <a:ea typeface="Heiti TC Light"/>
                <a:cs typeface="Calibri"/>
              </a:rPr>
              <a:t>散</a:t>
            </a:r>
            <a:r>
              <a:rPr lang="ja-JP" altLang="en-US" sz="1400" b="1" dirty="0">
                <a:solidFill>
                  <a:srgbClr val="003300"/>
                </a:solidFill>
                <a:latin typeface="Calibri"/>
                <a:ea typeface="Heiti TC Light"/>
                <a:cs typeface="Calibri"/>
              </a:rPr>
              <a:t>播式行</a:t>
            </a:r>
            <a:r>
              <a:rPr lang="ja-JP" altLang="en-US" sz="1400" b="1" dirty="0" smtClean="0">
                <a:solidFill>
                  <a:srgbClr val="003300"/>
                </a:solidFill>
                <a:latin typeface="Calibri"/>
                <a:ea typeface="Heiti TC Light"/>
                <a:cs typeface="Calibri"/>
              </a:rPr>
              <a:t>銷</a:t>
            </a:r>
            <a:r>
              <a:rPr lang="en-US" altLang="ja-JP" sz="1400" b="1" dirty="0">
                <a:solidFill>
                  <a:srgbClr val="003300"/>
                </a:solidFill>
                <a:latin typeface="Calibri"/>
                <a:ea typeface="Heiti TC Light"/>
                <a:cs typeface="Calibri"/>
              </a:rPr>
              <a:t> </a:t>
            </a:r>
            <a:endParaRPr lang="en-US" altLang="ja-JP" sz="1400" b="1" dirty="0" smtClean="0">
              <a:solidFill>
                <a:srgbClr val="003300"/>
              </a:solidFill>
              <a:latin typeface="Calibri"/>
              <a:ea typeface="Heiti TC Light"/>
              <a:cs typeface="Calibri"/>
            </a:endParaRPr>
          </a:p>
          <a:p>
            <a:pPr marL="0" indent="0" defTabSz="457200" eaLnBrk="1" hangingPunct="1"/>
            <a:r>
              <a:rPr lang="en-US" altLang="ja-JP" sz="1400" b="1" dirty="0">
                <a:solidFill>
                  <a:srgbClr val="003300"/>
                </a:solidFill>
                <a:latin typeface="Calibri"/>
                <a:ea typeface="Heiti TC Light"/>
                <a:cs typeface="Calibri"/>
              </a:rPr>
              <a:t> </a:t>
            </a:r>
            <a:r>
              <a:rPr lang="en-US" altLang="ja-JP" sz="1400" b="1" dirty="0" smtClean="0">
                <a:solidFill>
                  <a:srgbClr val="003300"/>
                </a:solidFill>
                <a:latin typeface="Calibri"/>
                <a:ea typeface="Heiti TC Light"/>
                <a:cs typeface="Calibri"/>
              </a:rPr>
              <a:t> Distributed marketing</a:t>
            </a:r>
            <a:endParaRPr lang="en-US" altLang="ja-JP" sz="1400" b="1" dirty="0">
              <a:solidFill>
                <a:srgbClr val="003300"/>
              </a:solidFill>
              <a:latin typeface="Calibri"/>
              <a:ea typeface="Heiti TC Light"/>
              <a:cs typeface="Calibri"/>
            </a:endParaRPr>
          </a:p>
          <a:p>
            <a:pPr marL="0" indent="0" defTabSz="457200" eaLnBrk="1" hangingPunct="1"/>
            <a:r>
              <a:rPr lang="en-US" altLang="ja-JP" sz="1400" b="1" dirty="0" smtClean="0">
                <a:solidFill>
                  <a:srgbClr val="003300"/>
                </a:solidFill>
                <a:latin typeface="Calibri"/>
                <a:ea typeface="Heiti TC Light"/>
                <a:cs typeface="Calibri"/>
              </a:rPr>
              <a:t>- </a:t>
            </a:r>
            <a:r>
              <a:rPr lang="ja-JP" altLang="en-US" sz="1400" b="1" dirty="0" smtClean="0">
                <a:solidFill>
                  <a:srgbClr val="003300"/>
                </a:solidFill>
                <a:latin typeface="Calibri"/>
                <a:ea typeface="Heiti TC Light"/>
                <a:cs typeface="Calibri"/>
              </a:rPr>
              <a:t>數</a:t>
            </a:r>
            <a:r>
              <a:rPr lang="ja-JP" altLang="en-US" sz="1400" b="1" dirty="0">
                <a:solidFill>
                  <a:srgbClr val="003300"/>
                </a:solidFill>
                <a:latin typeface="Calibri"/>
                <a:ea typeface="Heiti TC Light"/>
                <a:cs typeface="Calibri"/>
              </a:rPr>
              <a:t>位行</a:t>
            </a:r>
            <a:r>
              <a:rPr lang="ja-JP" altLang="en-US" sz="1400" b="1" dirty="0" smtClean="0">
                <a:solidFill>
                  <a:srgbClr val="003300"/>
                </a:solidFill>
                <a:latin typeface="Calibri"/>
                <a:ea typeface="Heiti TC Light"/>
                <a:cs typeface="Calibri"/>
              </a:rPr>
              <a:t>銷 </a:t>
            </a:r>
            <a:r>
              <a:rPr lang="en-US" altLang="ja-JP" sz="1400" b="1" dirty="0" smtClean="0">
                <a:solidFill>
                  <a:srgbClr val="003300"/>
                </a:solidFill>
                <a:latin typeface="Calibri"/>
                <a:ea typeface="Heiti TC Light"/>
                <a:cs typeface="Calibri"/>
              </a:rPr>
              <a:t>Digital Marketing</a:t>
            </a:r>
            <a:endParaRPr lang="en-GB" altLang="zh-HK" sz="1400" b="1" dirty="0">
              <a:solidFill>
                <a:srgbClr val="003300"/>
              </a:solidFill>
              <a:latin typeface="Calibri"/>
              <a:ea typeface="Heiti TC Light"/>
              <a:cs typeface="Calibri"/>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1021" y="687292"/>
            <a:ext cx="5651557" cy="322358"/>
          </a:xfrm>
          <a:prstGeom prst="rect">
            <a:avLst/>
          </a:prstGeom>
        </p:spPr>
      </p:pic>
    </p:spTree>
    <p:extLst>
      <p:ext uri="{BB962C8B-B14F-4D97-AF65-F5344CB8AC3E}">
        <p14:creationId xmlns:p14="http://schemas.microsoft.com/office/powerpoint/2010/main" val="556460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0773"/>
                                        </p:tgtEl>
                                        <p:attrNameLst>
                                          <p:attrName>style.visibility</p:attrName>
                                        </p:attrNameLst>
                                      </p:cBhvr>
                                      <p:to>
                                        <p:strVal val="visible"/>
                                      </p:to>
                                    </p:set>
                                    <p:animEffect transition="in" filter="fade">
                                      <p:cBhvr>
                                        <p:cTn id="7" dur="500"/>
                                        <p:tgtEl>
                                          <p:spTgt spid="80077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34180"/>
                                        </p:tgtEl>
                                        <p:attrNameLst>
                                          <p:attrName>style.visibility</p:attrName>
                                        </p:attrNameLst>
                                      </p:cBhvr>
                                      <p:to>
                                        <p:strVal val="visible"/>
                                      </p:to>
                                    </p:set>
                                    <p:animEffect transition="in" filter="wipe(up)">
                                      <p:cBhvr>
                                        <p:cTn id="11" dur="500"/>
                                        <p:tgtEl>
                                          <p:spTgt spid="43418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434182"/>
                                        </p:tgtEl>
                                        <p:attrNameLst>
                                          <p:attrName>style.visibility</p:attrName>
                                        </p:attrNameLst>
                                      </p:cBhvr>
                                      <p:to>
                                        <p:strVal val="visible"/>
                                      </p:to>
                                    </p:set>
                                    <p:animEffect transition="in" filter="wipe(down)">
                                      <p:cBhvr>
                                        <p:cTn id="16" dur="1000"/>
                                        <p:tgtEl>
                                          <p:spTgt spid="434182"/>
                                        </p:tgtEl>
                                      </p:cBhvr>
                                    </p:animEffect>
                                  </p:childTnLst>
                                </p:cTn>
                              </p:par>
                              <p:par>
                                <p:cTn id="17" presetID="10" presetClass="entr" presetSubtype="0" fill="hold" nodeType="withEffect">
                                  <p:stCondLst>
                                    <p:cond delay="0"/>
                                  </p:stCondLst>
                                  <p:childTnLst>
                                    <p:set>
                                      <p:cBhvr>
                                        <p:cTn id="18" dur="1" fill="hold">
                                          <p:stCondLst>
                                            <p:cond delay="0"/>
                                          </p:stCondLst>
                                        </p:cTn>
                                        <p:tgtEl>
                                          <p:spTgt spid="696332"/>
                                        </p:tgtEl>
                                        <p:attrNameLst>
                                          <p:attrName>style.visibility</p:attrName>
                                        </p:attrNameLst>
                                      </p:cBhvr>
                                      <p:to>
                                        <p:strVal val="visible"/>
                                      </p:to>
                                    </p:set>
                                    <p:animEffect transition="in" filter="fade">
                                      <p:cBhvr>
                                        <p:cTn id="19" dur="500"/>
                                        <p:tgtEl>
                                          <p:spTgt spid="696332"/>
                                        </p:tgtEl>
                                      </p:cBhvr>
                                    </p:animEffect>
                                  </p:childTnLst>
                                </p:cTn>
                              </p:par>
                              <p:par>
                                <p:cTn id="20" presetID="10" presetClass="entr" presetSubtype="0" fill="hold" nodeType="withEffect">
                                  <p:stCondLst>
                                    <p:cond delay="0"/>
                                  </p:stCondLst>
                                  <p:childTnLst>
                                    <p:set>
                                      <p:cBhvr>
                                        <p:cTn id="21" dur="1" fill="hold">
                                          <p:stCondLst>
                                            <p:cond delay="0"/>
                                          </p:stCondLst>
                                        </p:cTn>
                                        <p:tgtEl>
                                          <p:spTgt spid="696334"/>
                                        </p:tgtEl>
                                        <p:attrNameLst>
                                          <p:attrName>style.visibility</p:attrName>
                                        </p:attrNameLst>
                                      </p:cBhvr>
                                      <p:to>
                                        <p:strVal val="visible"/>
                                      </p:to>
                                    </p:set>
                                    <p:animEffect transition="in" filter="fade">
                                      <p:cBhvr>
                                        <p:cTn id="22" dur="500"/>
                                        <p:tgtEl>
                                          <p:spTgt spid="69633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587" y="638904"/>
            <a:ext cx="6125966" cy="3683335"/>
          </a:xfrm>
          <a:prstGeom prst="rect">
            <a:avLst/>
          </a:prstGeom>
        </p:spPr>
      </p:pic>
      <p:sp>
        <p:nvSpPr>
          <p:cNvPr id="31" name="TextBox 30"/>
          <p:cNvSpPr txBox="1"/>
          <p:nvPr/>
        </p:nvSpPr>
        <p:spPr>
          <a:xfrm>
            <a:off x="25400" y="4343400"/>
            <a:ext cx="9118600" cy="1077218"/>
          </a:xfrm>
          <a:prstGeom prst="rect">
            <a:avLst/>
          </a:prstGeom>
          <a:noFill/>
        </p:spPr>
        <p:txBody>
          <a:bodyPr wrap="square" rtlCol="0">
            <a:spAutoFit/>
          </a:bodyPr>
          <a:lstStyle/>
          <a:p>
            <a:pPr algn="ctr" defTabSz="457200"/>
            <a:r>
              <a:rPr lang="zh-TW" altLang="en-US" sz="1600" b="1" dirty="0" smtClean="0">
                <a:solidFill>
                  <a:srgbClr val="002060"/>
                </a:solidFill>
                <a:latin typeface="Calibri"/>
                <a:ea typeface="Heiti TC Light"/>
                <a:cs typeface="Calibri"/>
              </a:rPr>
              <a:t>預估總零售額</a:t>
            </a:r>
            <a:r>
              <a:rPr lang="en-US" sz="1600" b="1" baseline="30000" dirty="0" smtClean="0">
                <a:solidFill>
                  <a:srgbClr val="042555"/>
                </a:solidFill>
                <a:latin typeface="Calibri"/>
                <a:ea typeface="Heiti TC Light"/>
                <a:cs typeface="Calibri"/>
              </a:rPr>
              <a:t>†</a:t>
            </a:r>
            <a:r>
              <a:rPr lang="en-US" sz="1600" b="1" dirty="0">
                <a:solidFill>
                  <a:srgbClr val="042555"/>
                </a:solidFill>
                <a:latin typeface="Calibri"/>
                <a:ea typeface="Heiti TC Light"/>
                <a:cs typeface="Calibri"/>
              </a:rPr>
              <a:t>:Estimated accumulated retail sales</a:t>
            </a:r>
            <a:r>
              <a:rPr lang="en-US" sz="1600" b="1" dirty="0" smtClean="0">
                <a:solidFill>
                  <a:srgbClr val="042555"/>
                </a:solidFill>
                <a:latin typeface="Calibri"/>
                <a:ea typeface="Heiti TC Light"/>
                <a:cs typeface="Calibri"/>
              </a:rPr>
              <a:t>†:</a:t>
            </a:r>
          </a:p>
          <a:p>
            <a:pPr algn="ctr" defTabSz="457200"/>
            <a:r>
              <a:rPr lang="en-US" sz="2800" b="1" dirty="0">
                <a:solidFill>
                  <a:srgbClr val="008FAB"/>
                </a:solidFill>
                <a:latin typeface="Calibri"/>
                <a:ea typeface="Heiti TC Light"/>
                <a:cs typeface="Calibri"/>
              </a:rPr>
              <a:t>US$6,427,846,637*</a:t>
            </a:r>
          </a:p>
          <a:p>
            <a:pPr algn="ctr" defTabSz="457200"/>
            <a:endParaRPr lang="en-US" sz="2000" b="1" dirty="0" smtClean="0">
              <a:solidFill>
                <a:srgbClr val="042555"/>
              </a:solidFill>
              <a:latin typeface="Calibri"/>
              <a:ea typeface="Heiti TC Light"/>
              <a:cs typeface="Calibri"/>
            </a:endParaRPr>
          </a:p>
        </p:txBody>
      </p:sp>
      <p:sp>
        <p:nvSpPr>
          <p:cNvPr id="32" name="Rectangle 17"/>
          <p:cNvSpPr>
            <a:spLocks noChangeArrowheads="1"/>
          </p:cNvSpPr>
          <p:nvPr/>
        </p:nvSpPr>
        <p:spPr bwMode="auto">
          <a:xfrm>
            <a:off x="25400" y="4914900"/>
            <a:ext cx="4953000"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457200"/>
            <a:r>
              <a:rPr lang="en-US" sz="1000" dirty="0">
                <a:solidFill>
                  <a:srgbClr val="DDDEDD"/>
                </a:solidFill>
                <a:latin typeface="Calibri"/>
                <a:ea typeface="Heiti TC Light"/>
                <a:cs typeface="Calibri"/>
              </a:rPr>
              <a:t>*</a:t>
            </a:r>
            <a:r>
              <a:rPr lang="zh-CN" altLang="en-US" sz="1000" dirty="0">
                <a:solidFill>
                  <a:srgbClr val="DDDEDD"/>
                </a:solidFill>
                <a:latin typeface="Calibri"/>
                <a:ea typeface="Heiti TC Light"/>
                <a:cs typeface="Calibri"/>
              </a:rPr>
              <a:t>至</a:t>
            </a:r>
            <a:r>
              <a:rPr lang="en-US" sz="1000" dirty="0" smtClean="0">
                <a:solidFill>
                  <a:srgbClr val="DDDEDD"/>
                </a:solidFill>
                <a:latin typeface="Calibri"/>
                <a:ea typeface="Heiti TC Light"/>
                <a:cs typeface="Calibri"/>
              </a:rPr>
              <a:t>2014</a:t>
            </a:r>
            <a:r>
              <a:rPr lang="zh-CN" altLang="en-US" sz="1000" dirty="0" smtClean="0">
                <a:solidFill>
                  <a:srgbClr val="DDDEDD"/>
                </a:solidFill>
                <a:latin typeface="Calibri"/>
                <a:ea typeface="Heiti TC Light"/>
                <a:cs typeface="Calibri"/>
              </a:rPr>
              <a:t>年</a:t>
            </a:r>
            <a:r>
              <a:rPr lang="en-US" sz="1000" dirty="0">
                <a:solidFill>
                  <a:srgbClr val="DDDEDD"/>
                </a:solidFill>
                <a:latin typeface="Calibri"/>
                <a:ea typeface="Heiti TC Light"/>
                <a:cs typeface="Calibri"/>
              </a:rPr>
              <a:t>6</a:t>
            </a:r>
            <a:r>
              <a:rPr lang="zh-CN" altLang="en-US" sz="1000" dirty="0">
                <a:solidFill>
                  <a:srgbClr val="DDDEDD"/>
                </a:solidFill>
                <a:latin typeface="Calibri"/>
                <a:ea typeface="Heiti TC Light"/>
                <a:cs typeface="Calibri"/>
              </a:rPr>
              <a:t>月</a:t>
            </a:r>
            <a:r>
              <a:rPr lang="en-US" sz="1000" dirty="0">
                <a:solidFill>
                  <a:srgbClr val="DDDEDD"/>
                </a:solidFill>
                <a:latin typeface="Calibri"/>
                <a:ea typeface="Heiti TC Light"/>
                <a:cs typeface="Calibri"/>
              </a:rPr>
              <a:t>30</a:t>
            </a:r>
            <a:r>
              <a:rPr lang="zh-CN" altLang="en-US" sz="1000" dirty="0">
                <a:solidFill>
                  <a:srgbClr val="DDDEDD"/>
                </a:solidFill>
                <a:latin typeface="Calibri"/>
                <a:ea typeface="Heiti TC Light"/>
                <a:cs typeface="Calibri"/>
              </a:rPr>
              <a:t>日</a:t>
            </a:r>
            <a:r>
              <a:rPr lang="zh-CN" altLang="en-US" sz="1000" dirty="0" smtClean="0">
                <a:solidFill>
                  <a:srgbClr val="DDDEDD"/>
                </a:solidFill>
                <a:latin typeface="Calibri"/>
                <a:ea typeface="Heiti TC Light"/>
                <a:cs typeface="Calibri"/>
              </a:rPr>
              <a:t>止</a:t>
            </a:r>
            <a:r>
              <a:rPr lang="zh-CN" altLang="en-US" sz="1000" dirty="0">
                <a:solidFill>
                  <a:srgbClr val="DDDEDD"/>
                </a:solidFill>
                <a:latin typeface="Calibri"/>
                <a:ea typeface="Heiti TC Light"/>
                <a:cs typeface="Calibri"/>
              </a:rPr>
              <a:t>（</a:t>
            </a:r>
            <a:r>
              <a:rPr lang="zh-CN" altLang="en-US" sz="1000" dirty="0" smtClean="0">
                <a:solidFill>
                  <a:srgbClr val="DDDEDD"/>
                </a:solidFill>
                <a:latin typeface="Calibri"/>
                <a:ea typeface="Heiti TC Light"/>
                <a:cs typeface="Calibri"/>
              </a:rPr>
              <a:t>自</a:t>
            </a:r>
            <a:r>
              <a:rPr lang="zh-CN" altLang="en-US" sz="1000" dirty="0">
                <a:solidFill>
                  <a:srgbClr val="DDDEDD"/>
                </a:solidFill>
                <a:latin typeface="Calibri"/>
                <a:ea typeface="Heiti TC Light"/>
                <a:cs typeface="Calibri"/>
              </a:rPr>
              <a:t>公司成立以</a:t>
            </a:r>
            <a:r>
              <a:rPr lang="zh-CN" altLang="en-US" sz="1000" dirty="0" smtClean="0">
                <a:solidFill>
                  <a:srgbClr val="DDDEDD"/>
                </a:solidFill>
                <a:latin typeface="Calibri"/>
                <a:ea typeface="Heiti TC Light"/>
                <a:cs typeface="Calibri"/>
              </a:rPr>
              <a:t>来</a:t>
            </a:r>
            <a:r>
              <a:rPr lang="zh-CN" altLang="en-US" sz="1000" dirty="0">
                <a:solidFill>
                  <a:srgbClr val="DDDEDD"/>
                </a:solidFill>
                <a:latin typeface="Calibri"/>
                <a:ea typeface="Heiti TC Light"/>
                <a:cs typeface="Calibri"/>
              </a:rPr>
              <a:t>）</a:t>
            </a:r>
            <a:r>
              <a:rPr lang="en-US" sz="900" dirty="0" smtClean="0">
                <a:solidFill>
                  <a:srgbClr val="DDDEDD"/>
                </a:solidFill>
                <a:latin typeface="Calibri"/>
                <a:ea typeface="Heiti TC Light"/>
                <a:cs typeface="Calibri"/>
              </a:rPr>
              <a:t> </a:t>
            </a:r>
            <a:endParaRPr lang="en-US" sz="900" dirty="0">
              <a:solidFill>
                <a:srgbClr val="042555"/>
              </a:solidFill>
              <a:latin typeface="Calibri"/>
              <a:ea typeface="Heiti TC Light"/>
              <a:cs typeface="Calibri"/>
            </a:endParaRPr>
          </a:p>
        </p:txBody>
      </p:sp>
      <p:sp>
        <p:nvSpPr>
          <p:cNvPr id="30" name="Rectangle 17"/>
          <p:cNvSpPr>
            <a:spLocks noChangeArrowheads="1"/>
          </p:cNvSpPr>
          <p:nvPr/>
        </p:nvSpPr>
        <p:spPr bwMode="auto">
          <a:xfrm>
            <a:off x="4114800" y="4914900"/>
            <a:ext cx="4953000"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defTabSz="457200"/>
            <a:r>
              <a:rPr lang="en-US" sz="900" dirty="0" smtClean="0">
                <a:solidFill>
                  <a:srgbClr val="042555"/>
                </a:solidFill>
                <a:latin typeface="Calibri"/>
                <a:ea typeface="Heiti TC Light"/>
                <a:cs typeface="Calibri"/>
              </a:rPr>
              <a:t>†</a:t>
            </a:r>
            <a:r>
              <a:rPr lang="zh-Hant" altLang="en-US" sz="900" dirty="0">
                <a:solidFill>
                  <a:srgbClr val="042555"/>
                </a:solidFill>
                <a:latin typeface="Calibri"/>
                <a:ea typeface="Heiti TC Light"/>
                <a:cs typeface="Calibri"/>
              </a:rPr>
              <a:t>預估總零售額係依建議零售價計</a:t>
            </a:r>
            <a:r>
              <a:rPr lang="zh-Hant" altLang="en-US" sz="900" dirty="0" smtClean="0">
                <a:solidFill>
                  <a:srgbClr val="042555"/>
                </a:solidFill>
                <a:latin typeface="Calibri"/>
                <a:ea typeface="Heiti TC Light"/>
                <a:cs typeface="Calibri"/>
              </a:rPr>
              <a:t>算</a:t>
            </a:r>
            <a:endParaRPr lang="en-US" altLang="zh-Hant" sz="900" dirty="0" smtClean="0">
              <a:solidFill>
                <a:srgbClr val="042555"/>
              </a:solidFill>
              <a:latin typeface="Calibri"/>
              <a:ea typeface="Heiti TC Light"/>
              <a:cs typeface="Calibri"/>
            </a:endParaRPr>
          </a:p>
          <a:p>
            <a:pPr algn="r" defTabSz="457200"/>
            <a:r>
              <a:rPr lang="en-US" altLang="zh-Hant" sz="900" dirty="0">
                <a:solidFill>
                  <a:srgbClr val="042555"/>
                </a:solidFill>
                <a:latin typeface="Calibri"/>
                <a:ea typeface="Heiti TC Light"/>
                <a:cs typeface="Calibri"/>
              </a:rPr>
              <a:t>†Estimated accumulated retail sales based on suggested retail price</a:t>
            </a:r>
          </a:p>
          <a:p>
            <a:pPr algn="r" defTabSz="457200"/>
            <a:r>
              <a:rPr lang="zh-Hant" altLang="en-US" sz="900" dirty="0" smtClean="0">
                <a:solidFill>
                  <a:srgbClr val="042555"/>
                </a:solidFill>
                <a:latin typeface="Calibri"/>
                <a:ea typeface="Heiti TC Light"/>
                <a:cs typeface="Calibri"/>
              </a:rPr>
              <a:t> </a:t>
            </a:r>
            <a:endParaRPr lang="en-US" sz="900" dirty="0">
              <a:solidFill>
                <a:srgbClr val="042555"/>
              </a:solidFill>
              <a:latin typeface="Calibri"/>
              <a:ea typeface="Heiti TC Light"/>
              <a:cs typeface="Calibri"/>
            </a:endParaRPr>
          </a:p>
        </p:txBody>
      </p:sp>
      <p:sp>
        <p:nvSpPr>
          <p:cNvPr id="7" name="Rectangle 17"/>
          <p:cNvSpPr>
            <a:spLocks noChangeArrowheads="1"/>
          </p:cNvSpPr>
          <p:nvPr/>
        </p:nvSpPr>
        <p:spPr bwMode="auto">
          <a:xfrm>
            <a:off x="177800" y="4914900"/>
            <a:ext cx="4953000"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457200"/>
            <a:r>
              <a:rPr lang="en-US" sz="1000" dirty="0">
                <a:solidFill>
                  <a:srgbClr val="042555"/>
                </a:solidFill>
                <a:latin typeface="Calibri"/>
                <a:ea typeface="Heiti TC Light"/>
                <a:cs typeface="Calibri"/>
              </a:rPr>
              <a:t>*</a:t>
            </a:r>
            <a:r>
              <a:rPr lang="zh-CN" altLang="en-US" sz="1000" dirty="0">
                <a:solidFill>
                  <a:srgbClr val="042555"/>
                </a:solidFill>
                <a:latin typeface="Calibri"/>
                <a:ea typeface="Heiti TC Light"/>
                <a:cs typeface="Calibri"/>
              </a:rPr>
              <a:t>至</a:t>
            </a:r>
            <a:r>
              <a:rPr lang="en-US" sz="1000" dirty="0" smtClean="0">
                <a:solidFill>
                  <a:srgbClr val="042555"/>
                </a:solidFill>
                <a:latin typeface="Calibri"/>
                <a:ea typeface="Heiti TC Light"/>
                <a:cs typeface="Calibri"/>
              </a:rPr>
              <a:t>2015</a:t>
            </a:r>
            <a:r>
              <a:rPr lang="zh-CN" altLang="en-US" sz="1000" dirty="0" smtClean="0">
                <a:solidFill>
                  <a:srgbClr val="042555"/>
                </a:solidFill>
                <a:latin typeface="Calibri"/>
                <a:ea typeface="Heiti TC Light"/>
                <a:cs typeface="Calibri"/>
              </a:rPr>
              <a:t>年</a:t>
            </a:r>
            <a:r>
              <a:rPr lang="en-US" altLang="zh-CN" sz="1000" dirty="0">
                <a:solidFill>
                  <a:srgbClr val="042555"/>
                </a:solidFill>
                <a:latin typeface="Calibri"/>
                <a:ea typeface="Heiti TC Light"/>
                <a:cs typeface="Calibri"/>
              </a:rPr>
              <a:t>6</a:t>
            </a:r>
            <a:r>
              <a:rPr lang="zh-CN" altLang="en-US" sz="1000" dirty="0" smtClean="0">
                <a:solidFill>
                  <a:srgbClr val="042555"/>
                </a:solidFill>
                <a:latin typeface="Calibri"/>
                <a:ea typeface="Heiti TC Light"/>
                <a:cs typeface="Calibri"/>
              </a:rPr>
              <a:t>月</a:t>
            </a:r>
            <a:r>
              <a:rPr lang="en-US" sz="1000" dirty="0" smtClean="0">
                <a:solidFill>
                  <a:srgbClr val="042555"/>
                </a:solidFill>
                <a:latin typeface="Calibri"/>
                <a:ea typeface="Heiti TC Light"/>
                <a:cs typeface="Calibri"/>
              </a:rPr>
              <a:t>30</a:t>
            </a:r>
            <a:r>
              <a:rPr lang="zh-CN" altLang="en-US" sz="1000" dirty="0" smtClean="0">
                <a:solidFill>
                  <a:srgbClr val="042555"/>
                </a:solidFill>
                <a:latin typeface="Calibri"/>
                <a:ea typeface="Heiti TC Light"/>
                <a:cs typeface="Calibri"/>
              </a:rPr>
              <a:t>日止</a:t>
            </a:r>
            <a:r>
              <a:rPr lang="zh-CN" altLang="en-US" sz="1000" dirty="0">
                <a:solidFill>
                  <a:srgbClr val="042555"/>
                </a:solidFill>
                <a:latin typeface="Calibri"/>
                <a:ea typeface="Heiti TC Light"/>
                <a:cs typeface="Calibri"/>
              </a:rPr>
              <a:t>（</a:t>
            </a:r>
            <a:r>
              <a:rPr lang="zh-CN" altLang="en-US" sz="1000" dirty="0" smtClean="0">
                <a:solidFill>
                  <a:srgbClr val="042555"/>
                </a:solidFill>
                <a:latin typeface="Calibri"/>
                <a:ea typeface="Heiti TC Light"/>
                <a:cs typeface="Calibri"/>
              </a:rPr>
              <a:t>自</a:t>
            </a:r>
            <a:r>
              <a:rPr lang="zh-CN" altLang="en-US" sz="1000" dirty="0">
                <a:solidFill>
                  <a:srgbClr val="042555"/>
                </a:solidFill>
                <a:latin typeface="Calibri"/>
                <a:ea typeface="Heiti TC Light"/>
                <a:cs typeface="Calibri"/>
              </a:rPr>
              <a:t>公司成立以</a:t>
            </a:r>
            <a:r>
              <a:rPr lang="zh-CN" altLang="en-US" sz="1000" dirty="0" smtClean="0">
                <a:solidFill>
                  <a:srgbClr val="042555"/>
                </a:solidFill>
                <a:latin typeface="Calibri"/>
                <a:ea typeface="Heiti TC Light"/>
                <a:cs typeface="Calibri"/>
              </a:rPr>
              <a:t>来）</a:t>
            </a:r>
            <a:endParaRPr lang="en-US" altLang="zh-CN" sz="1000" dirty="0" smtClean="0">
              <a:solidFill>
                <a:srgbClr val="042555"/>
              </a:solidFill>
              <a:latin typeface="Calibri"/>
              <a:ea typeface="Heiti TC Light"/>
              <a:cs typeface="Calibri"/>
            </a:endParaRPr>
          </a:p>
          <a:p>
            <a:pPr defTabSz="457200"/>
            <a:r>
              <a:rPr lang="en-US" sz="900" dirty="0" smtClean="0">
                <a:solidFill>
                  <a:srgbClr val="042555"/>
                </a:solidFill>
                <a:latin typeface="Calibri"/>
                <a:ea typeface="Heiti TC Light"/>
                <a:cs typeface="Calibri"/>
              </a:rPr>
              <a:t>*</a:t>
            </a:r>
            <a:r>
              <a:rPr lang="en-US" sz="900" dirty="0">
                <a:solidFill>
                  <a:srgbClr val="042555"/>
                </a:solidFill>
                <a:latin typeface="Calibri"/>
                <a:ea typeface="Heiti TC Light"/>
                <a:cs typeface="Calibri"/>
              </a:rPr>
              <a:t>As of June 30, 2015 (since the company’s inception)</a:t>
            </a:r>
          </a:p>
          <a:p>
            <a:pPr defTabSz="457200"/>
            <a:r>
              <a:rPr lang="en-US" sz="900" dirty="0" smtClean="0">
                <a:solidFill>
                  <a:srgbClr val="042555"/>
                </a:solidFill>
                <a:latin typeface="Calibri"/>
                <a:ea typeface="Heiti TC Light"/>
                <a:cs typeface="Calibri"/>
              </a:rPr>
              <a:t> </a:t>
            </a:r>
            <a:endParaRPr lang="en-US" sz="900" dirty="0">
              <a:solidFill>
                <a:srgbClr val="042555"/>
              </a:solidFill>
              <a:latin typeface="Calibri"/>
              <a:ea typeface="Heiti TC Light"/>
              <a:cs typeface="Calibri"/>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47772"/>
          <a:stretch/>
        </p:blipFill>
        <p:spPr>
          <a:xfrm>
            <a:off x="389757" y="185258"/>
            <a:ext cx="4373629" cy="45590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1204" r="51454" b="-1"/>
          <a:stretch/>
        </p:blipFill>
        <p:spPr>
          <a:xfrm>
            <a:off x="4763386" y="111244"/>
            <a:ext cx="4065292" cy="603927"/>
          </a:xfrm>
          <a:prstGeom prst="rect">
            <a:avLst/>
          </a:prstGeom>
        </p:spPr>
      </p:pic>
    </p:spTree>
    <p:extLst>
      <p:ext uri="{BB962C8B-B14F-4D97-AF65-F5344CB8AC3E}">
        <p14:creationId xmlns:p14="http://schemas.microsoft.com/office/powerpoint/2010/main" val="3391988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1158"/>
          <a:stretch/>
        </p:blipFill>
        <p:spPr>
          <a:xfrm>
            <a:off x="30019" y="60444"/>
            <a:ext cx="4649548" cy="488470"/>
          </a:xfrm>
          <a:prstGeom prst="rect">
            <a:avLst/>
          </a:prstGeom>
        </p:spPr>
      </p:pic>
      <p:sp>
        <p:nvSpPr>
          <p:cNvPr id="37" name="TextBox 36"/>
          <p:cNvSpPr txBox="1"/>
          <p:nvPr/>
        </p:nvSpPr>
        <p:spPr>
          <a:xfrm>
            <a:off x="0" y="540925"/>
            <a:ext cx="9174302" cy="1255728"/>
          </a:xfrm>
          <a:prstGeom prst="rect">
            <a:avLst/>
          </a:prstGeom>
          <a:noFill/>
        </p:spPr>
        <p:txBody>
          <a:bodyPr wrap="square" rtlCol="0">
            <a:spAutoFit/>
          </a:bodyPr>
          <a:lstStyle/>
          <a:p>
            <a:pPr algn="ctr" defTabSz="457200">
              <a:lnSpc>
                <a:spcPct val="90000"/>
              </a:lnSpc>
            </a:pPr>
            <a:r>
              <a:rPr lang="zh-TW" altLang="en-US" sz="1500" b="1" dirty="0" smtClean="0">
                <a:solidFill>
                  <a:srgbClr val="042555"/>
                </a:solidFill>
                <a:latin typeface="Calibri"/>
                <a:ea typeface="Heiti TC Light"/>
                <a:cs typeface="Calibri"/>
              </a:rPr>
              <a:t>美安集團</a:t>
            </a:r>
            <a:r>
              <a:rPr lang="en-US" altLang="zh-TW" sz="1500" b="1" dirty="0" smtClean="0">
                <a:solidFill>
                  <a:srgbClr val="042555"/>
                </a:solidFill>
                <a:latin typeface="Calibri"/>
                <a:ea typeface="Heiti TC Light"/>
                <a:cs typeface="Calibri"/>
              </a:rPr>
              <a:t>|SHOP.COM™</a:t>
            </a:r>
            <a:r>
              <a:rPr lang="zh-TW" altLang="en-US" sz="1500" b="1" dirty="0" smtClean="0">
                <a:solidFill>
                  <a:srgbClr val="042555"/>
                </a:solidFill>
                <a:latin typeface="Calibri"/>
                <a:ea typeface="Heiti TC Light"/>
                <a:cs typeface="Calibri"/>
              </a:rPr>
              <a:t>正在改變人們購物的方式和經濟的型態。  </a:t>
            </a:r>
            <a:r>
              <a:rPr lang="en-US" altLang="zh-TW" sz="1500" b="1" dirty="0" smtClean="0">
                <a:solidFill>
                  <a:srgbClr val="042555"/>
                </a:solidFill>
                <a:latin typeface="Calibri"/>
                <a:ea typeface="Heiti TC Light"/>
                <a:cs typeface="Calibri"/>
              </a:rPr>
              <a:t/>
            </a:r>
            <a:br>
              <a:rPr lang="en-US" altLang="zh-TW" sz="1500" b="1" dirty="0" smtClean="0">
                <a:solidFill>
                  <a:srgbClr val="042555"/>
                </a:solidFill>
                <a:latin typeface="Calibri"/>
                <a:ea typeface="Heiti TC Light"/>
                <a:cs typeface="Calibri"/>
              </a:rPr>
            </a:br>
            <a:r>
              <a:rPr lang="zh-TW" altLang="en-US" sz="1500" b="1" dirty="0" smtClean="0">
                <a:solidFill>
                  <a:srgbClr val="042555"/>
                </a:solidFill>
                <a:latin typeface="Calibri"/>
                <a:ea typeface="Heiti TC Light"/>
                <a:cs typeface="Calibri"/>
              </a:rPr>
              <a:t>每個人都可以透過打造自己的經濟達到財務獨立。</a:t>
            </a:r>
            <a:endParaRPr lang="en-US" altLang="zh-TW" sz="1500" b="1" dirty="0" smtClean="0">
              <a:solidFill>
                <a:srgbClr val="042555"/>
              </a:solidFill>
              <a:latin typeface="Calibri"/>
              <a:ea typeface="Heiti TC Light"/>
              <a:cs typeface="Calibri"/>
            </a:endParaRPr>
          </a:p>
          <a:p>
            <a:pPr algn="ctr" defTabSz="457200">
              <a:lnSpc>
                <a:spcPct val="90000"/>
              </a:lnSpc>
            </a:pPr>
            <a:r>
              <a:rPr lang="en-US" sz="1200" b="1" dirty="0">
                <a:solidFill>
                  <a:srgbClr val="042555"/>
                </a:solidFill>
                <a:latin typeface="Calibri"/>
                <a:ea typeface="Heiti TC Light"/>
                <a:cs typeface="Calibri"/>
              </a:rPr>
              <a:t>Market America™ | HK.SHOP.COM™ is changing the way that people shop and changing the economic paradigm so everyone can become financially independent by creating their own economy.</a:t>
            </a:r>
          </a:p>
          <a:p>
            <a:pPr algn="ctr" defTabSz="457200">
              <a:lnSpc>
                <a:spcPct val="90000"/>
              </a:lnSpc>
            </a:pPr>
            <a:endParaRPr lang="zh-TW" altLang="en-US" sz="1200" b="1" dirty="0">
              <a:solidFill>
                <a:srgbClr val="042555"/>
              </a:solidFill>
              <a:latin typeface="Calibri"/>
              <a:ea typeface="Heiti TC Light"/>
              <a:cs typeface="Calibri"/>
            </a:endParaRPr>
          </a:p>
          <a:p>
            <a:pPr algn="ctr" defTabSz="457200">
              <a:lnSpc>
                <a:spcPct val="90000"/>
              </a:lnSpc>
            </a:pPr>
            <a:endParaRPr lang="en-US" sz="1600" b="1" dirty="0">
              <a:solidFill>
                <a:srgbClr val="00203F"/>
              </a:solidFill>
              <a:latin typeface="Calibri"/>
              <a:ea typeface="Heiti TC Light"/>
              <a:cs typeface="Calibri"/>
            </a:endParaRPr>
          </a:p>
        </p:txBody>
      </p:sp>
      <p:sp>
        <p:nvSpPr>
          <p:cNvPr id="39" name="TextBox 38"/>
          <p:cNvSpPr txBox="1"/>
          <p:nvPr/>
        </p:nvSpPr>
        <p:spPr>
          <a:xfrm>
            <a:off x="6083237" y="104777"/>
            <a:ext cx="184731" cy="646331"/>
          </a:xfrm>
          <a:prstGeom prst="rect">
            <a:avLst/>
          </a:prstGeom>
          <a:noFill/>
        </p:spPr>
        <p:txBody>
          <a:bodyPr wrap="none" rtlCol="0">
            <a:spAutoFit/>
          </a:bodyPr>
          <a:lstStyle/>
          <a:p>
            <a:pPr algn="r" defTabSz="457200"/>
            <a:endParaRPr lang="en-US" sz="3600" b="1" dirty="0" smtClean="0">
              <a:solidFill>
                <a:srgbClr val="139FC9"/>
              </a:solidFill>
              <a:latin typeface="Calibri"/>
              <a:ea typeface="Heiti TC Light"/>
              <a:cs typeface="Calibri"/>
            </a:endParaRPr>
          </a:p>
        </p:txBody>
      </p:sp>
      <p:sp>
        <p:nvSpPr>
          <p:cNvPr id="65" name="Rectangle 12"/>
          <p:cNvSpPr>
            <a:spLocks noChangeArrowheads="1"/>
          </p:cNvSpPr>
          <p:nvPr/>
        </p:nvSpPr>
        <p:spPr bwMode="auto">
          <a:xfrm>
            <a:off x="-637624" y="4646426"/>
            <a:ext cx="4175860" cy="30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r>
              <a:rPr lang="zh-TW" altLang="en-US" sz="1400" b="1" dirty="0" smtClean="0">
                <a:solidFill>
                  <a:srgbClr val="00203F"/>
                </a:solidFill>
                <a:latin typeface="Calibri"/>
                <a:ea typeface="Heiti TC Light"/>
                <a:cs typeface="Calibri"/>
              </a:rPr>
              <a:t>預估總零售利潤</a:t>
            </a:r>
            <a:r>
              <a:rPr lang="zh-CN" altLang="en-US" sz="1400" b="1" dirty="0" smtClean="0">
                <a:solidFill>
                  <a:srgbClr val="00203F"/>
                </a:solidFill>
                <a:latin typeface="Calibri"/>
                <a:ea typeface="Heiti TC Light"/>
                <a:cs typeface="Calibri"/>
              </a:rPr>
              <a:t> </a:t>
            </a:r>
            <a:r>
              <a:rPr lang="en-US" altLang="zh-Hant" sz="1400" b="1" baseline="40000" dirty="0">
                <a:solidFill>
                  <a:srgbClr val="00203F"/>
                </a:solidFill>
                <a:latin typeface="Calibri"/>
                <a:ea typeface="Heiti TC Light"/>
                <a:cs typeface="Calibri"/>
              </a:rPr>
              <a:t>†</a:t>
            </a:r>
            <a:r>
              <a:rPr lang="en-US" altLang="zh-Hant" sz="1400" b="1" dirty="0">
                <a:solidFill>
                  <a:srgbClr val="00203F"/>
                </a:solidFill>
                <a:latin typeface="Calibri"/>
                <a:ea typeface="Heiti TC Light"/>
                <a:cs typeface="Calibri"/>
              </a:rPr>
              <a:t>: </a:t>
            </a:r>
            <a:endParaRPr lang="en-US" altLang="zh-Hant" sz="1400" b="1" dirty="0" smtClean="0">
              <a:solidFill>
                <a:srgbClr val="00203F"/>
              </a:solidFill>
              <a:latin typeface="Calibri"/>
              <a:ea typeface="Heiti TC Light"/>
              <a:cs typeface="Calibri"/>
            </a:endParaRPr>
          </a:p>
          <a:p>
            <a:pPr algn="ctr" defTabSz="457200"/>
            <a:r>
              <a:rPr lang="en-US" sz="1000" dirty="0" smtClean="0">
                <a:solidFill>
                  <a:srgbClr val="00203F"/>
                </a:solidFill>
                <a:latin typeface="Calibri"/>
                <a:ea typeface="Heiti TC Light"/>
                <a:cs typeface="Calibri"/>
              </a:rPr>
              <a:t>Total </a:t>
            </a:r>
            <a:r>
              <a:rPr lang="en-US" sz="1000" dirty="0">
                <a:solidFill>
                  <a:srgbClr val="00203F"/>
                </a:solidFill>
                <a:latin typeface="Calibri"/>
                <a:ea typeface="Heiti TC Light"/>
                <a:cs typeface="Calibri"/>
              </a:rPr>
              <a:t>estimated retail profits earned</a:t>
            </a:r>
            <a:r>
              <a:rPr lang="en-US" sz="1000" baseline="30000" dirty="0" smtClean="0">
                <a:solidFill>
                  <a:srgbClr val="00203F"/>
                </a:solidFill>
                <a:latin typeface="Calibri"/>
                <a:ea typeface="Heiti TC Light"/>
                <a:cs typeface="Calibri"/>
              </a:rPr>
              <a:t>†</a:t>
            </a:r>
            <a:r>
              <a:rPr lang="en-US" sz="1000" dirty="0" smtClean="0">
                <a:solidFill>
                  <a:srgbClr val="00203F"/>
                </a:solidFill>
                <a:latin typeface="Calibri"/>
                <a:ea typeface="Heiti TC Light"/>
                <a:cs typeface="Calibri"/>
              </a:rPr>
              <a:t>:</a:t>
            </a:r>
            <a:endParaRPr lang="en-US" altLang="zh-Hant" sz="1000" b="1" dirty="0">
              <a:solidFill>
                <a:srgbClr val="00203F"/>
              </a:solidFill>
              <a:latin typeface="Calibri"/>
              <a:ea typeface="Heiti TC Light"/>
              <a:cs typeface="Calibri"/>
            </a:endParaRPr>
          </a:p>
          <a:p>
            <a:pPr algn="ctr" defTabSz="457200"/>
            <a:r>
              <a:rPr lang="en-US" b="1" dirty="0">
                <a:solidFill>
                  <a:srgbClr val="008FAB"/>
                </a:solidFill>
                <a:latin typeface="Calibri"/>
                <a:ea typeface="Heiti TC Light"/>
                <a:cs typeface="Calibri"/>
              </a:rPr>
              <a:t>$1,697,211,654</a:t>
            </a:r>
          </a:p>
        </p:txBody>
      </p:sp>
      <p:sp>
        <p:nvSpPr>
          <p:cNvPr id="66" name="Rectangle 13"/>
          <p:cNvSpPr>
            <a:spLocks noChangeArrowheads="1"/>
          </p:cNvSpPr>
          <p:nvPr/>
        </p:nvSpPr>
        <p:spPr bwMode="auto">
          <a:xfrm>
            <a:off x="2886065" y="4478468"/>
            <a:ext cx="35403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r>
              <a:rPr lang="zh-TW" altLang="en-US" sz="1400" b="1" dirty="0" smtClean="0">
                <a:solidFill>
                  <a:srgbClr val="00203F"/>
                </a:solidFill>
                <a:latin typeface="Calibri"/>
                <a:ea typeface="Heiti TC Light"/>
                <a:cs typeface="Calibri"/>
              </a:rPr>
              <a:t>已賺取的總</a:t>
            </a:r>
            <a:r>
              <a:rPr lang="zh-CN" altLang="en-US" sz="1400" b="1" dirty="0" smtClean="0">
                <a:solidFill>
                  <a:srgbClr val="00203F"/>
                </a:solidFill>
                <a:latin typeface="Calibri"/>
                <a:ea typeface="Heiti TC Light"/>
                <a:cs typeface="Calibri"/>
              </a:rPr>
              <a:t>佣</a:t>
            </a:r>
            <a:r>
              <a:rPr lang="zh-TW" altLang="en-US" sz="1400" b="1" dirty="0" smtClean="0">
                <a:solidFill>
                  <a:srgbClr val="00203F"/>
                </a:solidFill>
                <a:latin typeface="Calibri"/>
                <a:ea typeface="Heiti TC Light"/>
                <a:cs typeface="Calibri"/>
              </a:rPr>
              <a:t>金收入</a:t>
            </a:r>
            <a:r>
              <a:rPr lang="zh-CN" altLang="en-US" sz="1400" b="1" dirty="0" smtClean="0">
                <a:solidFill>
                  <a:srgbClr val="00203F"/>
                </a:solidFill>
                <a:latin typeface="Calibri"/>
                <a:ea typeface="Heiti TC Light"/>
                <a:cs typeface="Calibri"/>
              </a:rPr>
              <a:t> </a:t>
            </a:r>
            <a:r>
              <a:rPr lang="en-US" altLang="zh-CN" sz="1000" b="1" dirty="0" smtClean="0">
                <a:solidFill>
                  <a:srgbClr val="00203F"/>
                </a:solidFill>
                <a:latin typeface="Calibri"/>
                <a:ea typeface="Heiti TC Light"/>
                <a:cs typeface="Calibri"/>
              </a:rPr>
              <a:t>Total </a:t>
            </a:r>
            <a:r>
              <a:rPr lang="en-US" altLang="zh-CN" sz="1000" b="1" dirty="0">
                <a:solidFill>
                  <a:srgbClr val="00203F"/>
                </a:solidFill>
                <a:latin typeface="Calibri"/>
                <a:ea typeface="Heiti TC Light"/>
                <a:cs typeface="Calibri"/>
              </a:rPr>
              <a:t>commissions earned</a:t>
            </a:r>
            <a:r>
              <a:rPr lang="en-US" altLang="zh-CN" sz="1000" b="1" dirty="0" smtClean="0">
                <a:solidFill>
                  <a:srgbClr val="00203F"/>
                </a:solidFill>
                <a:latin typeface="Calibri"/>
                <a:ea typeface="Heiti TC Light"/>
                <a:cs typeface="Calibri"/>
              </a:rPr>
              <a:t>:</a:t>
            </a:r>
            <a:r>
              <a:rPr lang="en-US" sz="1400" dirty="0">
                <a:solidFill>
                  <a:srgbClr val="00203F"/>
                </a:solidFill>
                <a:latin typeface="Calibri"/>
                <a:ea typeface="Heiti TC Light"/>
                <a:cs typeface="Calibri"/>
              </a:rPr>
              <a:t/>
            </a:r>
            <a:br>
              <a:rPr lang="en-US" sz="1400" dirty="0">
                <a:solidFill>
                  <a:srgbClr val="00203F"/>
                </a:solidFill>
                <a:latin typeface="Calibri"/>
                <a:ea typeface="Heiti TC Light"/>
                <a:cs typeface="Calibri"/>
              </a:rPr>
            </a:br>
            <a:r>
              <a:rPr lang="en-US" b="1" dirty="0">
                <a:solidFill>
                  <a:srgbClr val="008FAB"/>
                </a:solidFill>
                <a:latin typeface="Calibri"/>
                <a:ea typeface="Heiti TC Light"/>
                <a:cs typeface="Calibri"/>
              </a:rPr>
              <a:t>$1,656,393,718</a:t>
            </a:r>
          </a:p>
        </p:txBody>
      </p:sp>
      <p:sp>
        <p:nvSpPr>
          <p:cNvPr id="67" name="Rectangle 14"/>
          <p:cNvSpPr>
            <a:spLocks noChangeArrowheads="1"/>
          </p:cNvSpPr>
          <p:nvPr/>
        </p:nvSpPr>
        <p:spPr bwMode="auto">
          <a:xfrm>
            <a:off x="6091913" y="4570004"/>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r>
              <a:rPr lang="zh-TW" altLang="en-US" sz="1400" b="1" dirty="0" smtClean="0">
                <a:solidFill>
                  <a:srgbClr val="00203F"/>
                </a:solidFill>
                <a:latin typeface="Calibri"/>
                <a:ea typeface="Heiti TC Light"/>
                <a:cs typeface="Calibri"/>
              </a:rPr>
              <a:t>超連鎖店主賺取的</a:t>
            </a:r>
            <a:r>
              <a:rPr lang="zh-TW" altLang="en-US" sz="1400" b="1" dirty="0">
                <a:solidFill>
                  <a:srgbClr val="00203F"/>
                </a:solidFill>
                <a:latin typeface="Calibri"/>
                <a:ea typeface="Heiti TC Light"/>
                <a:cs typeface="Calibri"/>
              </a:rPr>
              <a:t>總收入</a:t>
            </a:r>
            <a:r>
              <a:rPr lang="zh-CN" altLang="en-US" sz="1400" b="1" dirty="0">
                <a:solidFill>
                  <a:srgbClr val="00203F"/>
                </a:solidFill>
                <a:latin typeface="Calibri"/>
                <a:ea typeface="Heiti TC Light"/>
                <a:cs typeface="Calibri"/>
              </a:rPr>
              <a:t> </a:t>
            </a:r>
            <a:r>
              <a:rPr lang="en-US" altLang="zh-CN" sz="1400" b="1" dirty="0" smtClean="0">
                <a:solidFill>
                  <a:srgbClr val="00203F"/>
                </a:solidFill>
                <a:latin typeface="Calibri"/>
                <a:ea typeface="Heiti TC Light"/>
                <a:cs typeface="Calibri"/>
              </a:rPr>
              <a:t>:</a:t>
            </a:r>
            <a:r>
              <a:rPr lang="en-US" sz="1000" dirty="0">
                <a:solidFill>
                  <a:srgbClr val="00203F"/>
                </a:solidFill>
                <a:latin typeface="Calibri"/>
                <a:ea typeface="Heiti TC Light"/>
                <a:cs typeface="Calibri"/>
              </a:rPr>
              <a:t>Total </a:t>
            </a:r>
            <a:r>
              <a:rPr lang="en-US" sz="1000" dirty="0" err="1">
                <a:solidFill>
                  <a:srgbClr val="00203F"/>
                </a:solidFill>
                <a:latin typeface="Calibri"/>
                <a:ea typeface="Heiti TC Light"/>
                <a:cs typeface="Calibri"/>
              </a:rPr>
              <a:t>UnFranchise</a:t>
            </a:r>
            <a:r>
              <a:rPr lang="en-US" sz="1000" baseline="30000" dirty="0">
                <a:solidFill>
                  <a:srgbClr val="00203F"/>
                </a:solidFill>
                <a:latin typeface="Calibri"/>
                <a:ea typeface="Heiti TC Light"/>
                <a:cs typeface="Calibri"/>
              </a:rPr>
              <a:t>®</a:t>
            </a:r>
            <a:r>
              <a:rPr lang="en-US" sz="1000" dirty="0">
                <a:solidFill>
                  <a:srgbClr val="00203F"/>
                </a:solidFill>
                <a:latin typeface="Calibri"/>
                <a:ea typeface="Heiti TC Light"/>
                <a:cs typeface="Calibri"/>
              </a:rPr>
              <a:t> Owner earnings</a:t>
            </a:r>
            <a:r>
              <a:rPr lang="en-US" sz="1000" dirty="0" smtClean="0">
                <a:solidFill>
                  <a:srgbClr val="00203F"/>
                </a:solidFill>
                <a:latin typeface="Calibri"/>
                <a:ea typeface="Heiti TC Light"/>
                <a:cs typeface="Calibri"/>
              </a:rPr>
              <a:t>:</a:t>
            </a:r>
            <a:r>
              <a:rPr lang="en-US" sz="1400" dirty="0">
                <a:solidFill>
                  <a:srgbClr val="00203F"/>
                </a:solidFill>
                <a:latin typeface="Calibri"/>
                <a:ea typeface="Heiti TC Light"/>
                <a:cs typeface="Calibri"/>
              </a:rPr>
              <a:t/>
            </a:r>
            <a:br>
              <a:rPr lang="en-US" sz="1400" dirty="0">
                <a:solidFill>
                  <a:srgbClr val="00203F"/>
                </a:solidFill>
                <a:latin typeface="Calibri"/>
                <a:ea typeface="Heiti TC Light"/>
                <a:cs typeface="Calibri"/>
              </a:rPr>
            </a:br>
            <a:r>
              <a:rPr lang="en-US" b="1" dirty="0">
                <a:solidFill>
                  <a:srgbClr val="008FAB"/>
                </a:solidFill>
                <a:latin typeface="Calibri"/>
                <a:ea typeface="Heiti TC Light"/>
                <a:cs typeface="Calibri"/>
              </a:rPr>
              <a:t>$3,353,605,372</a:t>
            </a:r>
            <a:r>
              <a:rPr lang="en-US" baseline="30000" dirty="0" smtClean="0">
                <a:solidFill>
                  <a:srgbClr val="306190"/>
                </a:solidFill>
                <a:latin typeface="Calibri"/>
                <a:ea typeface="Heiti TC Light"/>
                <a:cs typeface="Calibri"/>
              </a:rPr>
              <a:t>*</a:t>
            </a:r>
            <a:endParaRPr lang="en-US" b="1" dirty="0">
              <a:solidFill>
                <a:srgbClr val="306190"/>
              </a:solidFill>
              <a:latin typeface="Calibri"/>
              <a:ea typeface="Heiti TC Light"/>
              <a:cs typeface="Calibri"/>
            </a:endParaRPr>
          </a:p>
        </p:txBody>
      </p:sp>
      <p:sp>
        <p:nvSpPr>
          <p:cNvPr id="68" name="Rectangle 15"/>
          <p:cNvSpPr>
            <a:spLocks noChangeArrowheads="1"/>
          </p:cNvSpPr>
          <p:nvPr/>
        </p:nvSpPr>
        <p:spPr bwMode="auto">
          <a:xfrm>
            <a:off x="2895600" y="45148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r>
              <a:rPr lang="en-US" sz="4000" b="1" dirty="0">
                <a:solidFill>
                  <a:srgbClr val="008FAB"/>
                </a:solidFill>
                <a:latin typeface="Calibri"/>
                <a:ea typeface="Heiti TC Light"/>
                <a:cs typeface="Calibri"/>
              </a:rPr>
              <a:t>+</a:t>
            </a:r>
          </a:p>
        </p:txBody>
      </p:sp>
      <p:sp>
        <p:nvSpPr>
          <p:cNvPr id="69" name="Rectangle 16"/>
          <p:cNvSpPr>
            <a:spLocks noChangeArrowheads="1"/>
          </p:cNvSpPr>
          <p:nvPr/>
        </p:nvSpPr>
        <p:spPr bwMode="auto">
          <a:xfrm>
            <a:off x="5486776" y="45148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r>
              <a:rPr lang="en-US" sz="4000" b="1" dirty="0">
                <a:solidFill>
                  <a:srgbClr val="008FAB"/>
                </a:solidFill>
                <a:latin typeface="Calibri"/>
                <a:ea typeface="Heiti TC Light"/>
                <a:cs typeface="Calibri"/>
              </a:rPr>
              <a:t>=</a:t>
            </a:r>
          </a:p>
        </p:txBody>
      </p:sp>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967" y="3473582"/>
            <a:ext cx="1123098" cy="984467"/>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67" y="2401424"/>
            <a:ext cx="1123098" cy="984467"/>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4013" y="3473582"/>
            <a:ext cx="1123099" cy="984467"/>
          </a:xfrm>
          <a:prstGeom prst="rect">
            <a:avLst/>
          </a:prstGeom>
        </p:spPr>
      </p:pic>
      <p:pic>
        <p:nvPicPr>
          <p:cNvPr id="96" name="Picture 9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770" y="3473582"/>
            <a:ext cx="1123099" cy="984467"/>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336" y="3473584"/>
            <a:ext cx="1123097" cy="984464"/>
          </a:xfrm>
          <a:prstGeom prst="rect">
            <a:avLst/>
          </a:prstGeom>
        </p:spPr>
      </p:pic>
      <p:pic>
        <p:nvPicPr>
          <p:cNvPr id="98" name="Picture 9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0570" y="3473582"/>
            <a:ext cx="1123099" cy="984467"/>
          </a:xfrm>
          <a:prstGeom prst="rect">
            <a:avLst/>
          </a:prstGeom>
        </p:spPr>
      </p:pic>
      <p:pic>
        <p:nvPicPr>
          <p:cNvPr id="99" name="Picture 9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8670" y="3473582"/>
            <a:ext cx="1123099" cy="984467"/>
          </a:xfrm>
          <a:prstGeom prst="rect">
            <a:avLst/>
          </a:prstGeom>
        </p:spPr>
      </p:pic>
      <p:pic>
        <p:nvPicPr>
          <p:cNvPr id="100" name="Picture 9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211" y="3473582"/>
            <a:ext cx="1123099" cy="984467"/>
          </a:xfrm>
          <a:prstGeom prst="rect">
            <a:avLst/>
          </a:prstGeom>
        </p:spPr>
      </p:pic>
      <p:pic>
        <p:nvPicPr>
          <p:cNvPr id="101" name="Picture 10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0567" y="2401425"/>
            <a:ext cx="1123098" cy="984466"/>
          </a:xfrm>
          <a:prstGeom prst="rect">
            <a:avLst/>
          </a:prstGeom>
        </p:spPr>
      </p:pic>
      <p:pic>
        <p:nvPicPr>
          <p:cNvPr id="102" name="Picture 10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336" y="2401424"/>
            <a:ext cx="1123099" cy="984467"/>
          </a:xfrm>
          <a:prstGeom prst="rect">
            <a:avLst/>
          </a:prstGeom>
        </p:spPr>
      </p:pic>
      <p:pic>
        <p:nvPicPr>
          <p:cNvPr id="103" name="Picture 10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4013" y="2401424"/>
            <a:ext cx="1123099" cy="984467"/>
          </a:xfrm>
          <a:prstGeom prst="rect">
            <a:avLst/>
          </a:prstGeom>
        </p:spPr>
      </p:pic>
      <p:pic>
        <p:nvPicPr>
          <p:cNvPr id="104" name="Picture 10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8967" y="2401424"/>
            <a:ext cx="1123098" cy="984467"/>
          </a:xfrm>
          <a:prstGeom prst="rect">
            <a:avLst/>
          </a:prstGeom>
        </p:spPr>
      </p:pic>
      <p:pic>
        <p:nvPicPr>
          <p:cNvPr id="105" name="Picture 10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7211" y="2401424"/>
            <a:ext cx="1123099" cy="984467"/>
          </a:xfrm>
          <a:prstGeom prst="rect">
            <a:avLst/>
          </a:prstGeom>
        </p:spPr>
      </p:pic>
      <p:pic>
        <p:nvPicPr>
          <p:cNvPr id="106" name="Picture 10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61606" y="3476267"/>
            <a:ext cx="1126618" cy="987552"/>
          </a:xfrm>
          <a:prstGeom prst="rect">
            <a:avLst/>
          </a:prstGeom>
        </p:spPr>
      </p:pic>
      <p:pic>
        <p:nvPicPr>
          <p:cNvPr id="107" name="Picture 10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54013" y="1319855"/>
            <a:ext cx="1123099" cy="984467"/>
          </a:xfrm>
          <a:prstGeom prst="rect">
            <a:avLst/>
          </a:prstGeom>
        </p:spPr>
      </p:pic>
      <p:pic>
        <p:nvPicPr>
          <p:cNvPr id="108" name="Picture 10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89770" y="1318468"/>
            <a:ext cx="1123099" cy="984467"/>
          </a:xfrm>
          <a:prstGeom prst="rect">
            <a:avLst/>
          </a:prstGeom>
        </p:spPr>
      </p:pic>
      <p:pic>
        <p:nvPicPr>
          <p:cNvPr id="109" name="Picture 10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70570" y="1319855"/>
            <a:ext cx="1123099" cy="984467"/>
          </a:xfrm>
          <a:prstGeom prst="rect">
            <a:avLst/>
          </a:prstGeom>
        </p:spPr>
      </p:pic>
      <p:pic>
        <p:nvPicPr>
          <p:cNvPr id="110" name="Picture 10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7211" y="1318468"/>
            <a:ext cx="1123099" cy="984467"/>
          </a:xfrm>
          <a:prstGeom prst="rect">
            <a:avLst/>
          </a:prstGeom>
        </p:spPr>
      </p:pic>
      <p:pic>
        <p:nvPicPr>
          <p:cNvPr id="111" name="Picture 11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38119" y="1319849"/>
            <a:ext cx="1121531" cy="983093"/>
          </a:xfrm>
          <a:prstGeom prst="rect">
            <a:avLst/>
          </a:prstGeom>
        </p:spPr>
      </p:pic>
      <p:pic>
        <p:nvPicPr>
          <p:cNvPr id="112" name="Picture 1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38670" y="1318468"/>
            <a:ext cx="1123099" cy="984467"/>
          </a:xfrm>
          <a:prstGeom prst="rect">
            <a:avLst/>
          </a:prstGeom>
        </p:spPr>
      </p:pic>
      <p:pic>
        <p:nvPicPr>
          <p:cNvPr id="113" name="Picture 11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89767" y="2401424"/>
            <a:ext cx="1123098" cy="984467"/>
          </a:xfrm>
          <a:prstGeom prst="rect">
            <a:avLst/>
          </a:prstGeom>
        </p:spPr>
      </p:pic>
      <p:pic>
        <p:nvPicPr>
          <p:cNvPr id="114" name="Picture 113" descr="MillionaireColorPictures@120DPI_31.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46728" y="3476267"/>
            <a:ext cx="1126619" cy="987552"/>
          </a:xfrm>
          <a:prstGeom prst="rect">
            <a:avLst/>
          </a:prstGeom>
        </p:spPr>
      </p:pic>
      <p:pic>
        <p:nvPicPr>
          <p:cNvPr id="115" name="Picture 114" descr="MillionaireColorPictures@120DPI_24.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89770" y="3476267"/>
            <a:ext cx="1126619" cy="987552"/>
          </a:xfrm>
          <a:prstGeom prst="rect">
            <a:avLst/>
          </a:prstGeom>
        </p:spPr>
      </p:pic>
      <p:pic>
        <p:nvPicPr>
          <p:cNvPr id="116" name="Picture 115" descr="MillionaireColorPictures@120DPI_1.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67049" y="1316769"/>
            <a:ext cx="1126619" cy="987552"/>
          </a:xfrm>
          <a:prstGeom prst="rect">
            <a:avLst/>
          </a:prstGeom>
        </p:spPr>
      </p:pic>
      <p:pic>
        <p:nvPicPr>
          <p:cNvPr id="118" name="Picture 117" descr="MillionaireColorPictures@120DPI_4.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50490" y="2401424"/>
            <a:ext cx="1126619" cy="987552"/>
          </a:xfrm>
          <a:prstGeom prst="rect">
            <a:avLst/>
          </a:prstGeom>
        </p:spPr>
      </p:pic>
      <p:pic>
        <p:nvPicPr>
          <p:cNvPr id="119" name="Picture 11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48859" y="3476267"/>
            <a:ext cx="1126618" cy="987552"/>
          </a:xfrm>
          <a:prstGeom prst="rect">
            <a:avLst/>
          </a:prstGeom>
        </p:spPr>
      </p:pic>
      <p:pic>
        <p:nvPicPr>
          <p:cNvPr id="120" name="Picture 119" descr="MillionaireColorPictures@120DPI_7.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7211" y="1315382"/>
            <a:ext cx="1126619" cy="987552"/>
          </a:xfrm>
          <a:prstGeom prst="rect">
            <a:avLst/>
          </a:prstGeom>
        </p:spPr>
      </p:pic>
      <p:pic>
        <p:nvPicPr>
          <p:cNvPr id="121" name="Picture 12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208967" y="1318468"/>
            <a:ext cx="1123098" cy="984467"/>
          </a:xfrm>
          <a:prstGeom prst="rect">
            <a:avLst/>
          </a:prstGeom>
        </p:spPr>
      </p:pic>
      <p:pic>
        <p:nvPicPr>
          <p:cNvPr id="122" name="Picture 12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27211" y="2401425"/>
            <a:ext cx="1126617" cy="987550"/>
          </a:xfrm>
          <a:prstGeom prst="rect">
            <a:avLst/>
          </a:prstGeom>
        </p:spPr>
      </p:pic>
      <p:pic>
        <p:nvPicPr>
          <p:cNvPr id="123" name="Picture 122" descr="MillionaireColorPictures@120DPI_5.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438116" y="2398337"/>
            <a:ext cx="1126619" cy="987552"/>
          </a:xfrm>
          <a:prstGeom prst="rect">
            <a:avLst/>
          </a:prstGeom>
        </p:spPr>
      </p:pic>
      <p:pic>
        <p:nvPicPr>
          <p:cNvPr id="124" name="Picture 123" descr="MillionaireColorPictures@120DPI_2.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67049" y="2398337"/>
            <a:ext cx="1126619" cy="987552"/>
          </a:xfrm>
          <a:prstGeom prst="rect">
            <a:avLst/>
          </a:prstGeom>
        </p:spPr>
      </p:pic>
      <p:pic>
        <p:nvPicPr>
          <p:cNvPr id="125" name="Picture 12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433029" y="1315382"/>
            <a:ext cx="1126618" cy="987552"/>
          </a:xfrm>
          <a:prstGeom prst="rect">
            <a:avLst/>
          </a:prstGeom>
        </p:spPr>
      </p:pic>
      <p:pic>
        <p:nvPicPr>
          <p:cNvPr id="126" name="Picture 125" descr="MillionaireColorPictures@120DPI_8.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27211" y="3476267"/>
            <a:ext cx="1126619" cy="987552"/>
          </a:xfrm>
          <a:prstGeom prst="rect">
            <a:avLst/>
          </a:prstGeom>
        </p:spPr>
      </p:pic>
      <p:pic>
        <p:nvPicPr>
          <p:cNvPr id="127" name="Picture 126"/>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535147" y="2398337"/>
            <a:ext cx="1126618" cy="987552"/>
          </a:xfrm>
          <a:prstGeom prst="rect">
            <a:avLst/>
          </a:prstGeom>
        </p:spPr>
      </p:pic>
      <p:pic>
        <p:nvPicPr>
          <p:cNvPr id="128" name="Picture 127" descr="MillionaireColorPictures@120DPI_9.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205450" y="3476267"/>
            <a:ext cx="1126619" cy="987552"/>
          </a:xfrm>
          <a:prstGeom prst="rect">
            <a:avLst/>
          </a:prstGeom>
        </p:spPr>
      </p:pic>
      <p:pic>
        <p:nvPicPr>
          <p:cNvPr id="129" name="Picture 128"/>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767046" y="2398337"/>
            <a:ext cx="1126618" cy="987552"/>
          </a:xfrm>
          <a:prstGeom prst="rect">
            <a:avLst/>
          </a:prstGeom>
        </p:spPr>
      </p:pic>
      <p:pic>
        <p:nvPicPr>
          <p:cNvPr id="130" name="Picture 129"/>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986247" y="3463500"/>
            <a:ext cx="1126618" cy="987552"/>
          </a:xfrm>
          <a:prstGeom prst="rect">
            <a:avLst/>
          </a:prstGeom>
        </p:spPr>
      </p:pic>
      <p:pic>
        <p:nvPicPr>
          <p:cNvPr id="131" name="Picture 130" descr="MillionaireColorPictures@120DPI_10.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27211" y="2401424"/>
            <a:ext cx="1126619" cy="987552"/>
          </a:xfrm>
          <a:prstGeom prst="rect">
            <a:avLst/>
          </a:prstGeom>
        </p:spPr>
      </p:pic>
      <p:pic>
        <p:nvPicPr>
          <p:cNvPr id="132" name="Picture 131"/>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426434" y="3497119"/>
            <a:ext cx="1126618" cy="987551"/>
          </a:xfrm>
          <a:prstGeom prst="rect">
            <a:avLst/>
          </a:prstGeom>
        </p:spPr>
      </p:pic>
      <p:pic>
        <p:nvPicPr>
          <p:cNvPr id="133" name="Picture 132" descr="MillionaireColorPictures@120DPI_25.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650490" y="3463500"/>
            <a:ext cx="1126619" cy="987552"/>
          </a:xfrm>
          <a:prstGeom prst="rect">
            <a:avLst/>
          </a:prstGeom>
        </p:spPr>
      </p:pic>
      <p:pic>
        <p:nvPicPr>
          <p:cNvPr id="134" name="Picture 133" descr="MillionaireColorPictures@120DPI_13.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208970" y="2398337"/>
            <a:ext cx="1126619" cy="987552"/>
          </a:xfrm>
          <a:prstGeom prst="rect">
            <a:avLst/>
          </a:prstGeom>
        </p:spPr>
      </p:pic>
      <p:pic>
        <p:nvPicPr>
          <p:cNvPr id="135" name="Picture 134" descr="MillionaireColorPictures@120DPI_15.pn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650490" y="1315382"/>
            <a:ext cx="1126619" cy="987552"/>
          </a:xfrm>
          <a:prstGeom prst="rect">
            <a:avLst/>
          </a:prstGeom>
        </p:spPr>
      </p:pic>
      <p:pic>
        <p:nvPicPr>
          <p:cNvPr id="136" name="Picture 135" descr="MillionaireColorPictures@120DPI_16.p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767049" y="3476267"/>
            <a:ext cx="1126619" cy="987552"/>
          </a:xfrm>
          <a:prstGeom prst="rect">
            <a:avLst/>
          </a:prstGeom>
        </p:spPr>
      </p:pic>
      <p:pic>
        <p:nvPicPr>
          <p:cNvPr id="137" name="Picture 136" descr="MillionaireColorPictures@120DPI_28.pn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986250" y="2401424"/>
            <a:ext cx="1126619" cy="987552"/>
          </a:xfrm>
          <a:prstGeom prst="rect">
            <a:avLst/>
          </a:prstGeom>
        </p:spPr>
      </p:pic>
      <p:pic>
        <p:nvPicPr>
          <p:cNvPr id="138" name="Picture 137"/>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208967" y="1319855"/>
            <a:ext cx="1126618" cy="987552"/>
          </a:xfrm>
          <a:prstGeom prst="rect">
            <a:avLst/>
          </a:prstGeom>
        </p:spPr>
      </p:pic>
      <p:pic>
        <p:nvPicPr>
          <p:cNvPr id="139" name="Picture 138" descr="MillionaireColorPictures@120DPI_17.pn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535150" y="3476267"/>
            <a:ext cx="1126619" cy="987552"/>
          </a:xfrm>
          <a:prstGeom prst="rect">
            <a:avLst/>
          </a:prstGeom>
        </p:spPr>
      </p:pic>
      <p:pic>
        <p:nvPicPr>
          <p:cNvPr id="140" name="Picture 139"/>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538667" y="1319855"/>
            <a:ext cx="1126618" cy="987552"/>
          </a:xfrm>
          <a:prstGeom prst="rect">
            <a:avLst/>
          </a:prstGeom>
        </p:spPr>
      </p:pic>
      <p:pic>
        <p:nvPicPr>
          <p:cNvPr id="141" name="Picture 140"/>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6426434" y="3497117"/>
            <a:ext cx="1126618" cy="987552"/>
          </a:xfrm>
          <a:prstGeom prst="rect">
            <a:avLst/>
          </a:prstGeom>
        </p:spPr>
      </p:pic>
      <p:pic>
        <p:nvPicPr>
          <p:cNvPr id="142" name="Picture 141" descr="MillionaireColorPictures@120DPI_23.png"/>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654013" y="2401424"/>
            <a:ext cx="1126619" cy="987552"/>
          </a:xfrm>
          <a:prstGeom prst="rect">
            <a:avLst/>
          </a:prstGeom>
        </p:spPr>
      </p:pic>
      <p:pic>
        <p:nvPicPr>
          <p:cNvPr id="143" name="Picture 142"/>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3986247" y="2398337"/>
            <a:ext cx="1126618" cy="987552"/>
          </a:xfrm>
          <a:prstGeom prst="rect">
            <a:avLst/>
          </a:prstGeom>
        </p:spPr>
      </p:pic>
      <p:pic>
        <p:nvPicPr>
          <p:cNvPr id="144" name="Picture 143" descr="MillionaireColorPictures@120DPI_41.png"/>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2767049" y="1322855"/>
            <a:ext cx="1126619" cy="987552"/>
          </a:xfrm>
          <a:prstGeom prst="rect">
            <a:avLst/>
          </a:prstGeom>
        </p:spPr>
      </p:pic>
      <p:pic>
        <p:nvPicPr>
          <p:cNvPr id="145" name="Picture 144"/>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327208" y="2398337"/>
            <a:ext cx="1126618" cy="987552"/>
          </a:xfrm>
          <a:prstGeom prst="rect">
            <a:avLst/>
          </a:prstGeom>
        </p:spPr>
      </p:pic>
      <p:pic>
        <p:nvPicPr>
          <p:cNvPr id="146" name="Picture 145"/>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323688" y="1315382"/>
            <a:ext cx="1126618" cy="987552"/>
          </a:xfrm>
          <a:prstGeom prst="rect">
            <a:avLst/>
          </a:prstGeom>
        </p:spPr>
      </p:pic>
      <p:pic>
        <p:nvPicPr>
          <p:cNvPr id="147" name="Picture 146" descr="MillionaireColorPictures@120DPI_30.png"/>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661609" y="1322855"/>
            <a:ext cx="1126619" cy="987552"/>
          </a:xfrm>
          <a:prstGeom prst="rect">
            <a:avLst/>
          </a:prstGeom>
        </p:spPr>
      </p:pic>
      <p:pic>
        <p:nvPicPr>
          <p:cNvPr id="148" name="Picture 147" descr="MillionaireColorPictures@120DPI_37.png"/>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23691" y="3463500"/>
            <a:ext cx="1126619" cy="987552"/>
          </a:xfrm>
          <a:prstGeom prst="rect">
            <a:avLst/>
          </a:prstGeom>
        </p:spPr>
      </p:pic>
      <p:pic>
        <p:nvPicPr>
          <p:cNvPr id="149" name="Picture 148" descr="MillionaireColorPictures@120DPI_46.png"/>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3986250" y="1315382"/>
            <a:ext cx="1126619" cy="987552"/>
          </a:xfrm>
          <a:prstGeom prst="rect">
            <a:avLst/>
          </a:prstGeom>
        </p:spPr>
      </p:pic>
      <p:pic>
        <p:nvPicPr>
          <p:cNvPr id="150" name="Picture 149"/>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5205447" y="2401424"/>
            <a:ext cx="1126618" cy="987552"/>
          </a:xfrm>
          <a:prstGeom prst="rect">
            <a:avLst/>
          </a:prstGeom>
        </p:spPr>
      </p:pic>
      <p:pic>
        <p:nvPicPr>
          <p:cNvPr id="151" name="Picture 150" descr="MillionaireColorPictures@120DPI_48.png"/>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5186671" y="3463500"/>
            <a:ext cx="1126619" cy="987552"/>
          </a:xfrm>
          <a:prstGeom prst="rect">
            <a:avLst/>
          </a:prstGeom>
        </p:spPr>
      </p:pic>
      <p:pic>
        <p:nvPicPr>
          <p:cNvPr id="152" name="Picture 151"/>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6438116" y="1315382"/>
            <a:ext cx="1126618" cy="987552"/>
          </a:xfrm>
          <a:prstGeom prst="rect">
            <a:avLst/>
          </a:prstGeom>
        </p:spPr>
      </p:pic>
      <p:pic>
        <p:nvPicPr>
          <p:cNvPr id="153" name="Picture 152" descr="MillionaireColorPictures@120DPI_40.png"/>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2767049" y="3463500"/>
            <a:ext cx="1126619" cy="987552"/>
          </a:xfrm>
          <a:prstGeom prst="rect">
            <a:avLst/>
          </a:prstGeom>
        </p:spPr>
      </p:pic>
      <p:pic>
        <p:nvPicPr>
          <p:cNvPr id="154" name="Picture 153"/>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6438116" y="2415780"/>
            <a:ext cx="1126618" cy="987552"/>
          </a:xfrm>
          <a:prstGeom prst="rect">
            <a:avLst/>
          </a:prstGeom>
        </p:spPr>
      </p:pic>
      <p:pic>
        <p:nvPicPr>
          <p:cNvPr id="155" name="Picture 154"/>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1538667" y="2401424"/>
            <a:ext cx="1126618" cy="987552"/>
          </a:xfrm>
          <a:prstGeom prst="rect">
            <a:avLst/>
          </a:prstGeom>
        </p:spPr>
      </p:pic>
      <p:pic>
        <p:nvPicPr>
          <p:cNvPr id="156" name="Picture 155" descr="MillionaireColorPictures@120DPI_45.png"/>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5205450" y="1319855"/>
            <a:ext cx="1126619" cy="987552"/>
          </a:xfrm>
          <a:prstGeom prst="rect">
            <a:avLst/>
          </a:prstGeom>
        </p:spPr>
      </p:pic>
      <p:pic>
        <p:nvPicPr>
          <p:cNvPr id="157" name="Picture 156" descr="MillionaireColorPictures@120DPI_42.png"/>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7661609" y="1322855"/>
            <a:ext cx="1126619" cy="987552"/>
          </a:xfrm>
          <a:prstGeom prst="rect">
            <a:avLst/>
          </a:prstGeom>
        </p:spPr>
      </p:pic>
      <p:pic>
        <p:nvPicPr>
          <p:cNvPr id="158" name="Picture 157"/>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3989767" y="3463502"/>
            <a:ext cx="1126618" cy="987551"/>
          </a:xfrm>
          <a:prstGeom prst="rect">
            <a:avLst/>
          </a:prstGeom>
        </p:spPr>
      </p:pic>
      <p:pic>
        <p:nvPicPr>
          <p:cNvPr id="159" name="Picture 158"/>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538667" y="3476267"/>
            <a:ext cx="1126618" cy="987552"/>
          </a:xfrm>
          <a:prstGeom prst="rect">
            <a:avLst/>
          </a:prstGeom>
        </p:spPr>
      </p:pic>
      <p:pic>
        <p:nvPicPr>
          <p:cNvPr id="160" name="Picture 15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86824" y="1322855"/>
            <a:ext cx="1126618" cy="987552"/>
          </a:xfrm>
          <a:prstGeom prst="rect">
            <a:avLst/>
          </a:prstGeom>
        </p:spPr>
      </p:pic>
      <p:pic>
        <p:nvPicPr>
          <p:cNvPr id="161" name="Picture 160"/>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7661606" y="2398337"/>
            <a:ext cx="1126618" cy="987552"/>
          </a:xfrm>
          <a:prstGeom prst="rect">
            <a:avLst/>
          </a:prstGeom>
        </p:spPr>
      </p:pic>
      <p:pic>
        <p:nvPicPr>
          <p:cNvPr id="162" name="Picture 161" descr="MillionaireColorPictures@120DPI_51.png"/>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323691" y="3476267"/>
            <a:ext cx="1126619" cy="987552"/>
          </a:xfrm>
          <a:prstGeom prst="rect">
            <a:avLst/>
          </a:prstGeom>
        </p:spPr>
      </p:pic>
      <p:pic>
        <p:nvPicPr>
          <p:cNvPr id="163" name="Picture 162"/>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2786824" y="2415782"/>
            <a:ext cx="1126618" cy="987551"/>
          </a:xfrm>
          <a:prstGeom prst="rect">
            <a:avLst/>
          </a:prstGeom>
        </p:spPr>
      </p:pic>
      <p:pic>
        <p:nvPicPr>
          <p:cNvPr id="164" name="Picture 163"/>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7661607" y="1318467"/>
            <a:ext cx="1126618" cy="987552"/>
          </a:xfrm>
          <a:prstGeom prst="rect">
            <a:avLst/>
          </a:prstGeom>
        </p:spPr>
      </p:pic>
      <p:pic>
        <p:nvPicPr>
          <p:cNvPr id="165" name="Picture 164"/>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1538667" y="2415780"/>
            <a:ext cx="1126618" cy="987552"/>
          </a:xfrm>
          <a:prstGeom prst="rect">
            <a:avLst/>
          </a:prstGeom>
        </p:spPr>
      </p:pic>
      <p:pic>
        <p:nvPicPr>
          <p:cNvPr id="166" name="Picture 165" descr="MillionaireColorPictures@120DPI_71.png"/>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5205450" y="3476267"/>
            <a:ext cx="1126619" cy="987552"/>
          </a:xfrm>
          <a:prstGeom prst="rect">
            <a:avLst/>
          </a:prstGeom>
        </p:spPr>
      </p:pic>
      <p:pic>
        <p:nvPicPr>
          <p:cNvPr id="167" name="Picture 166"/>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3986247" y="1319855"/>
            <a:ext cx="1126618" cy="987552"/>
          </a:xfrm>
          <a:prstGeom prst="rect">
            <a:avLst/>
          </a:prstGeom>
        </p:spPr>
      </p:pic>
      <p:pic>
        <p:nvPicPr>
          <p:cNvPr id="168" name="Picture 167"/>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5208967" y="2415782"/>
            <a:ext cx="1126618" cy="987551"/>
          </a:xfrm>
          <a:prstGeom prst="rect">
            <a:avLst/>
          </a:prstGeom>
        </p:spPr>
      </p:pic>
      <p:pic>
        <p:nvPicPr>
          <p:cNvPr id="169" name="Picture 168"/>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5186668" y="1322855"/>
            <a:ext cx="1126618" cy="987552"/>
          </a:xfrm>
          <a:prstGeom prst="rect">
            <a:avLst/>
          </a:prstGeom>
        </p:spPr>
      </p:pic>
      <p:pic>
        <p:nvPicPr>
          <p:cNvPr id="170" name="Picture 169" descr="MillionaireColorPictures@120DPI_72.png"/>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2767049" y="3463500"/>
            <a:ext cx="1126619" cy="987552"/>
          </a:xfrm>
          <a:prstGeom prst="rect">
            <a:avLst/>
          </a:prstGeom>
        </p:spPr>
      </p:pic>
      <p:pic>
        <p:nvPicPr>
          <p:cNvPr id="171" name="Picture 170"/>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1538667" y="1322855"/>
            <a:ext cx="1126618" cy="987552"/>
          </a:xfrm>
          <a:prstGeom prst="rect">
            <a:avLst/>
          </a:prstGeom>
        </p:spPr>
      </p:pic>
      <p:pic>
        <p:nvPicPr>
          <p:cNvPr id="172" name="Picture 171"/>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3986247" y="2415780"/>
            <a:ext cx="1126618" cy="987552"/>
          </a:xfrm>
          <a:prstGeom prst="rect">
            <a:avLst/>
          </a:prstGeom>
        </p:spPr>
      </p:pic>
      <p:pic>
        <p:nvPicPr>
          <p:cNvPr id="173" name="Picture 172"/>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327211" y="2401425"/>
            <a:ext cx="1126617" cy="987551"/>
          </a:xfrm>
          <a:prstGeom prst="rect">
            <a:avLst/>
          </a:prstGeom>
        </p:spPr>
      </p:pic>
      <p:pic>
        <p:nvPicPr>
          <p:cNvPr id="174" name="Picture 173"/>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7661607" y="3476267"/>
            <a:ext cx="1126618" cy="987552"/>
          </a:xfrm>
          <a:prstGeom prst="rect">
            <a:avLst/>
          </a:prstGeom>
        </p:spPr>
      </p:pic>
      <p:pic>
        <p:nvPicPr>
          <p:cNvPr id="175" name="Picture 174"/>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6454368" y="3497119"/>
            <a:ext cx="1126618" cy="987551"/>
          </a:xfrm>
          <a:prstGeom prst="rect">
            <a:avLst/>
          </a:prstGeom>
        </p:spPr>
      </p:pic>
      <p:pic>
        <p:nvPicPr>
          <p:cNvPr id="176" name="Picture 175"/>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5205624" y="3470609"/>
            <a:ext cx="1126618" cy="987551"/>
          </a:xfrm>
          <a:prstGeom prst="rect">
            <a:avLst/>
          </a:prstGeom>
        </p:spPr>
      </p:pic>
      <p:sp>
        <p:nvSpPr>
          <p:cNvPr id="70" name="Rectangle 17"/>
          <p:cNvSpPr>
            <a:spLocks noChangeArrowheads="1"/>
          </p:cNvSpPr>
          <p:nvPr/>
        </p:nvSpPr>
        <p:spPr bwMode="auto">
          <a:xfrm>
            <a:off x="1892395" y="4991100"/>
            <a:ext cx="536801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r>
              <a:rPr lang="en-US" sz="1000" dirty="0">
                <a:solidFill>
                  <a:srgbClr val="042555"/>
                </a:solidFill>
                <a:latin typeface="Calibri"/>
                <a:ea typeface="Heiti TC Light"/>
                <a:cs typeface="Calibri"/>
              </a:rPr>
              <a:t>*</a:t>
            </a:r>
            <a:r>
              <a:rPr lang="zh-TW" altLang="en-US" sz="1000" dirty="0">
                <a:solidFill>
                  <a:srgbClr val="042555"/>
                </a:solidFill>
                <a:latin typeface="Calibri"/>
                <a:ea typeface="Heiti TC Light"/>
                <a:cs typeface="Calibri"/>
              </a:rPr>
              <a:t>至</a:t>
            </a:r>
            <a:r>
              <a:rPr lang="en-US" sz="1000" dirty="0" smtClean="0">
                <a:solidFill>
                  <a:srgbClr val="042555"/>
                </a:solidFill>
                <a:latin typeface="Calibri"/>
                <a:ea typeface="Heiti TC Light"/>
                <a:cs typeface="Calibri"/>
              </a:rPr>
              <a:t>2015</a:t>
            </a:r>
            <a:r>
              <a:rPr lang="zh-TW" altLang="en-US" sz="1000" dirty="0" smtClean="0">
                <a:solidFill>
                  <a:srgbClr val="042555"/>
                </a:solidFill>
                <a:latin typeface="Calibri"/>
                <a:ea typeface="Heiti TC Light"/>
                <a:cs typeface="Calibri"/>
              </a:rPr>
              <a:t>年</a:t>
            </a:r>
            <a:r>
              <a:rPr lang="en-US" altLang="zh-TW" sz="1000" dirty="0">
                <a:solidFill>
                  <a:srgbClr val="042555"/>
                </a:solidFill>
                <a:latin typeface="Calibri"/>
                <a:ea typeface="Heiti TC Light"/>
                <a:cs typeface="Calibri"/>
              </a:rPr>
              <a:t>3</a:t>
            </a:r>
            <a:r>
              <a:rPr lang="zh-TW" altLang="en-US" sz="1000" dirty="0" smtClean="0">
                <a:solidFill>
                  <a:srgbClr val="042555"/>
                </a:solidFill>
                <a:latin typeface="Calibri"/>
                <a:ea typeface="Heiti TC Light"/>
                <a:cs typeface="Calibri"/>
              </a:rPr>
              <a:t>月</a:t>
            </a:r>
            <a:r>
              <a:rPr lang="en-US" sz="1000" dirty="0" smtClean="0">
                <a:solidFill>
                  <a:srgbClr val="042555"/>
                </a:solidFill>
                <a:latin typeface="Calibri"/>
                <a:ea typeface="Heiti TC Light"/>
                <a:cs typeface="Calibri"/>
              </a:rPr>
              <a:t>31</a:t>
            </a:r>
            <a:r>
              <a:rPr lang="zh-TW" altLang="en-US" sz="1000" dirty="0" smtClean="0">
                <a:solidFill>
                  <a:srgbClr val="042555"/>
                </a:solidFill>
                <a:latin typeface="Calibri"/>
                <a:ea typeface="Heiti TC Light"/>
                <a:cs typeface="Calibri"/>
              </a:rPr>
              <a:t>日</a:t>
            </a:r>
            <a:r>
              <a:rPr lang="zh-TW" altLang="en-US" sz="1000" dirty="0">
                <a:solidFill>
                  <a:srgbClr val="042555"/>
                </a:solidFill>
                <a:latin typeface="Calibri"/>
                <a:ea typeface="Heiti TC Light"/>
                <a:cs typeface="Calibri"/>
              </a:rPr>
              <a:t>止。 </a:t>
            </a:r>
            <a:r>
              <a:rPr lang="en-US" sz="1000" dirty="0" smtClean="0">
                <a:solidFill>
                  <a:srgbClr val="042555"/>
                </a:solidFill>
                <a:latin typeface="Calibri"/>
                <a:ea typeface="Heiti TC Light"/>
                <a:cs typeface="Calibri"/>
              </a:rPr>
              <a:t>†</a:t>
            </a:r>
            <a:r>
              <a:rPr lang="zh-TW" altLang="en-US" sz="1000" dirty="0">
                <a:solidFill>
                  <a:srgbClr val="042555"/>
                </a:solidFill>
                <a:latin typeface="Calibri"/>
                <a:ea typeface="Heiti TC Light"/>
                <a:cs typeface="Calibri"/>
              </a:rPr>
              <a:t>預估總零售利潤系依建議零售價計算</a:t>
            </a:r>
            <a:endParaRPr lang="en-US" sz="1000" dirty="0">
              <a:solidFill>
                <a:srgbClr val="042555"/>
              </a:solidFill>
              <a:latin typeface="Calibri"/>
              <a:ea typeface="Heiti TC Light"/>
              <a:cs typeface="Calibri"/>
            </a:endParaRPr>
          </a:p>
        </p:txBody>
      </p:sp>
      <p:pic>
        <p:nvPicPr>
          <p:cNvPr id="117" name="Picture 116"/>
          <p:cNvPicPr>
            <a:picLocks noChangeAspect="1"/>
          </p:cNvPicPr>
          <p:nvPr/>
        </p:nvPicPr>
        <p:blipFill rotWithShape="1">
          <a:blip r:embed="rId85">
            <a:extLst>
              <a:ext uri="{28A0092B-C50C-407E-A947-70E740481C1C}">
                <a14:useLocalDpi xmlns:a14="http://schemas.microsoft.com/office/drawing/2010/main" val="0"/>
              </a:ext>
            </a:extLst>
          </a:blip>
          <a:srcRect r="16905"/>
          <a:stretch/>
        </p:blipFill>
        <p:spPr>
          <a:xfrm>
            <a:off x="4606702" y="80378"/>
            <a:ext cx="4567600" cy="448602"/>
          </a:xfrm>
          <a:prstGeom prst="rect">
            <a:avLst/>
          </a:prstGeom>
        </p:spPr>
      </p:pic>
    </p:spTree>
    <p:extLst>
      <p:ext uri="{BB962C8B-B14F-4D97-AF65-F5344CB8AC3E}">
        <p14:creationId xmlns:p14="http://schemas.microsoft.com/office/powerpoint/2010/main" val="53561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500"/>
                                        <p:tgtEl>
                                          <p:spTgt spid="113"/>
                                        </p:tgtEl>
                                      </p:cBhvr>
                                    </p:animEffect>
                                  </p:childTnLst>
                                </p:cTn>
                              </p:par>
                              <p:par>
                                <p:cTn id="16" presetID="10" presetClass="entr" presetSubtype="0" fill="hold" nodeType="with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500"/>
                                        <p:tgtEl>
                                          <p:spTgt spid="11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par>
                                <p:cTn id="27" presetID="10" presetClass="entr" presetSubtype="0"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fade">
                                      <p:cBhvr>
                                        <p:cTn id="29" dur="500"/>
                                        <p:tgtEl>
                                          <p:spTgt spid="104"/>
                                        </p:tgtEl>
                                      </p:cBhvr>
                                    </p:animEffect>
                                  </p:childTnLst>
                                </p:cTn>
                              </p:par>
                              <p:par>
                                <p:cTn id="30" presetID="10" presetClass="entr" presetSubtype="0" fill="hold" nodeType="with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500"/>
                                        <p:tgtEl>
                                          <p:spTgt spid="109"/>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par>
                                <p:cTn id="37" presetID="10"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animEffect transition="in" filter="fade">
                                      <p:cBhvr>
                                        <p:cTn id="39" dur="500"/>
                                        <p:tgtEl>
                                          <p:spTgt spid="103"/>
                                        </p:tgtEl>
                                      </p:cBhvr>
                                    </p:animEffect>
                                  </p:childTnLst>
                                </p:cTn>
                              </p:par>
                              <p:par>
                                <p:cTn id="40" presetID="10" presetClass="entr" presetSubtype="0" fill="hold" nodeType="withEffect">
                                  <p:stCondLst>
                                    <p:cond delay="0"/>
                                  </p:stCondLst>
                                  <p:childTnLst>
                                    <p:set>
                                      <p:cBhvr>
                                        <p:cTn id="41" dur="1" fill="hold">
                                          <p:stCondLst>
                                            <p:cond delay="0"/>
                                          </p:stCondLst>
                                        </p:cTn>
                                        <p:tgtEl>
                                          <p:spTgt spid="112"/>
                                        </p:tgtEl>
                                        <p:attrNameLst>
                                          <p:attrName>style.visibility</p:attrName>
                                        </p:attrNameLst>
                                      </p:cBhvr>
                                      <p:to>
                                        <p:strVal val="visible"/>
                                      </p:to>
                                    </p:set>
                                    <p:animEffect transition="in" filter="fade">
                                      <p:cBhvr>
                                        <p:cTn id="42" dur="500"/>
                                        <p:tgtEl>
                                          <p:spTgt spid="112"/>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fade">
                                      <p:cBhvr>
                                        <p:cTn id="46" dur="500"/>
                                        <p:tgtEl>
                                          <p:spTgt spid="100"/>
                                        </p:tgtEl>
                                      </p:cBhvr>
                                    </p:animEffect>
                                  </p:childTnLst>
                                </p:cTn>
                              </p:par>
                              <p:par>
                                <p:cTn id="47" presetID="10"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500"/>
                                        <p:tgtEl>
                                          <p:spTgt spid="107"/>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par>
                                <p:cTn id="58" presetID="10" presetClass="entr" presetSubtype="0" fill="hold" nodeType="with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fade">
                                      <p:cBhvr>
                                        <p:cTn id="60" dur="500"/>
                                        <p:tgtEl>
                                          <p:spTgt spid="93"/>
                                        </p:tgtEl>
                                      </p:cBhvr>
                                    </p:animEffect>
                                  </p:childTnLst>
                                </p:cTn>
                              </p:par>
                              <p:par>
                                <p:cTn id="61" presetID="10" presetClass="entr" presetSubtype="0" fill="hold" nodeType="with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fade">
                                      <p:cBhvr>
                                        <p:cTn id="63" dur="500"/>
                                        <p:tgtEl>
                                          <p:spTgt spid="108"/>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fade">
                                      <p:cBhvr>
                                        <p:cTn id="67" dur="500"/>
                                        <p:tgtEl>
                                          <p:spTgt spid="102"/>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fade">
                                      <p:cBhvr>
                                        <p:cTn id="71" dur="500"/>
                                        <p:tgtEl>
                                          <p:spTgt spid="121"/>
                                        </p:tgtEl>
                                      </p:cBhvr>
                                    </p:animEffect>
                                  </p:childTnLst>
                                </p:cTn>
                              </p:par>
                              <p:par>
                                <p:cTn id="72" presetID="10" presetClass="entr" presetSubtype="0" fill="hold" nodeType="with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fade">
                                      <p:cBhvr>
                                        <p:cTn id="74" dur="500"/>
                                        <p:tgtEl>
                                          <p:spTgt spid="99"/>
                                        </p:tgtEl>
                                      </p:cBhvr>
                                    </p:animEffect>
                                  </p:childTnLst>
                                </p:cTn>
                              </p:par>
                            </p:childTnLst>
                          </p:cTn>
                        </p:par>
                        <p:par>
                          <p:cTn id="75" fill="hold">
                            <p:stCondLst>
                              <p:cond delay="5500"/>
                            </p:stCondLst>
                            <p:childTnLst>
                              <p:par>
                                <p:cTn id="76" presetID="10" presetClass="entr" presetSubtype="0" fill="hold"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fade">
                                      <p:cBhvr>
                                        <p:cTn id="78" dur="500"/>
                                        <p:tgtEl>
                                          <p:spTgt spid="101"/>
                                        </p:tgtEl>
                                      </p:cBhvr>
                                    </p:animEffect>
                                  </p:childTnLst>
                                </p:cTn>
                              </p:par>
                              <p:par>
                                <p:cTn id="79" presetID="10" presetClass="entr" presetSubtype="0" fill="hold" nodeType="with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fade">
                                      <p:cBhvr>
                                        <p:cTn id="81" dur="500"/>
                                        <p:tgtEl>
                                          <p:spTgt spid="96"/>
                                        </p:tgtEl>
                                      </p:cBhvr>
                                    </p:animEffect>
                                  </p:childTnLst>
                                </p:cTn>
                              </p:par>
                            </p:childTnLst>
                          </p:cTn>
                        </p:par>
                        <p:par>
                          <p:cTn id="82" fill="hold">
                            <p:stCondLst>
                              <p:cond delay="6000"/>
                            </p:stCondLst>
                            <p:childTnLst>
                              <p:par>
                                <p:cTn id="83" presetID="10" presetClass="exit" presetSubtype="0" fill="hold" nodeType="afterEffect">
                                  <p:stCondLst>
                                    <p:cond delay="0"/>
                                  </p:stCondLst>
                                  <p:childTnLst>
                                    <p:animEffect transition="out" filter="fade">
                                      <p:cBhvr>
                                        <p:cTn id="84" dur="500"/>
                                        <p:tgtEl>
                                          <p:spTgt spid="97"/>
                                        </p:tgtEl>
                                      </p:cBhvr>
                                    </p:animEffect>
                                    <p:set>
                                      <p:cBhvr>
                                        <p:cTn id="85" dur="1" fill="hold">
                                          <p:stCondLst>
                                            <p:cond delay="499"/>
                                          </p:stCondLst>
                                        </p:cTn>
                                        <p:tgtEl>
                                          <p:spTgt spid="9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96"/>
                                        </p:tgtEl>
                                      </p:cBhvr>
                                    </p:animEffect>
                                    <p:set>
                                      <p:cBhvr>
                                        <p:cTn id="88" dur="1" fill="hold">
                                          <p:stCondLst>
                                            <p:cond delay="499"/>
                                          </p:stCondLst>
                                        </p:cTn>
                                        <p:tgtEl>
                                          <p:spTgt spid="96"/>
                                        </p:tgtEl>
                                        <p:attrNameLst>
                                          <p:attrName>style.visibility</p:attrName>
                                        </p:attrNameLst>
                                      </p:cBhvr>
                                      <p:to>
                                        <p:strVal val="hidden"/>
                                      </p:to>
                                    </p:set>
                                  </p:childTnLst>
                                </p:cTn>
                              </p:par>
                            </p:childTnLst>
                          </p:cTn>
                        </p:par>
                        <p:par>
                          <p:cTn id="89" fill="hold">
                            <p:stCondLst>
                              <p:cond delay="6500"/>
                            </p:stCondLst>
                            <p:childTnLst>
                              <p:par>
                                <p:cTn id="90" presetID="10" presetClass="entr" presetSubtype="0" fill="hold" nodeType="afterEffect">
                                  <p:stCondLst>
                                    <p:cond delay="0"/>
                                  </p:stCondLst>
                                  <p:childTnLst>
                                    <p:set>
                                      <p:cBhvr>
                                        <p:cTn id="91" dur="1" fill="hold">
                                          <p:stCondLst>
                                            <p:cond delay="0"/>
                                          </p:stCondLst>
                                        </p:cTn>
                                        <p:tgtEl>
                                          <p:spTgt spid="115"/>
                                        </p:tgtEl>
                                        <p:attrNameLst>
                                          <p:attrName>style.visibility</p:attrName>
                                        </p:attrNameLst>
                                      </p:cBhvr>
                                      <p:to>
                                        <p:strVal val="visible"/>
                                      </p:to>
                                    </p:set>
                                    <p:animEffect transition="in" filter="fade">
                                      <p:cBhvr>
                                        <p:cTn id="92" dur="500"/>
                                        <p:tgtEl>
                                          <p:spTgt spid="115"/>
                                        </p:tgtEl>
                                      </p:cBhvr>
                                    </p:animEffect>
                                  </p:childTnLst>
                                </p:cTn>
                              </p:par>
                            </p:childTnLst>
                          </p:cTn>
                        </p:par>
                        <p:par>
                          <p:cTn id="93" fill="hold">
                            <p:stCondLst>
                              <p:cond delay="7000"/>
                            </p:stCondLst>
                            <p:childTnLst>
                              <p:par>
                                <p:cTn id="94" presetID="10" presetClass="entr" presetSubtype="0" fill="hold" nodeType="afterEffect">
                                  <p:stCondLst>
                                    <p:cond delay="0"/>
                                  </p:stCondLst>
                                  <p:childTnLst>
                                    <p:set>
                                      <p:cBhvr>
                                        <p:cTn id="95" dur="1" fill="hold">
                                          <p:stCondLst>
                                            <p:cond delay="0"/>
                                          </p:stCondLst>
                                        </p:cTn>
                                        <p:tgtEl>
                                          <p:spTgt spid="114"/>
                                        </p:tgtEl>
                                        <p:attrNameLst>
                                          <p:attrName>style.visibility</p:attrName>
                                        </p:attrNameLst>
                                      </p:cBhvr>
                                      <p:to>
                                        <p:strVal val="visible"/>
                                      </p:to>
                                    </p:set>
                                    <p:animEffect transition="in" filter="fade">
                                      <p:cBhvr>
                                        <p:cTn id="96" dur="500"/>
                                        <p:tgtEl>
                                          <p:spTgt spid="114"/>
                                        </p:tgtEl>
                                      </p:cBhvr>
                                    </p:animEffect>
                                  </p:childTnLst>
                                </p:cTn>
                              </p:par>
                            </p:childTnLst>
                          </p:cTn>
                        </p:par>
                        <p:par>
                          <p:cTn id="97" fill="hold">
                            <p:stCondLst>
                              <p:cond delay="7500"/>
                            </p:stCondLst>
                            <p:childTnLst>
                              <p:par>
                                <p:cTn id="98" presetID="10" presetClass="exit" presetSubtype="0" fill="hold" nodeType="afterEffect">
                                  <p:stCondLst>
                                    <p:cond delay="0"/>
                                  </p:stCondLst>
                                  <p:childTnLst>
                                    <p:animEffect transition="out" filter="fade">
                                      <p:cBhvr>
                                        <p:cTn id="99" dur="500"/>
                                        <p:tgtEl>
                                          <p:spTgt spid="109"/>
                                        </p:tgtEl>
                                      </p:cBhvr>
                                    </p:animEffect>
                                    <p:set>
                                      <p:cBhvr>
                                        <p:cTn id="100" dur="1" fill="hold">
                                          <p:stCondLst>
                                            <p:cond delay="499"/>
                                          </p:stCondLst>
                                        </p:cTn>
                                        <p:tgtEl>
                                          <p:spTgt spid="10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03"/>
                                        </p:tgtEl>
                                      </p:cBhvr>
                                    </p:animEffect>
                                    <p:set>
                                      <p:cBhvr>
                                        <p:cTn id="103" dur="1" fill="hold">
                                          <p:stCondLst>
                                            <p:cond delay="499"/>
                                          </p:stCondLst>
                                        </p:cTn>
                                        <p:tgtEl>
                                          <p:spTgt spid="103"/>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10"/>
                                        </p:tgtEl>
                                      </p:cBhvr>
                                    </p:animEffect>
                                    <p:set>
                                      <p:cBhvr>
                                        <p:cTn id="106" dur="1" fill="hold">
                                          <p:stCondLst>
                                            <p:cond delay="499"/>
                                          </p:stCondLst>
                                        </p:cTn>
                                        <p:tgtEl>
                                          <p:spTgt spid="110"/>
                                        </p:tgtEl>
                                        <p:attrNameLst>
                                          <p:attrName>style.visibility</p:attrName>
                                        </p:attrNameLst>
                                      </p:cBhvr>
                                      <p:to>
                                        <p:strVal val="hidden"/>
                                      </p:to>
                                    </p:set>
                                  </p:childTnLst>
                                </p:cTn>
                              </p:par>
                            </p:childTnLst>
                          </p:cTn>
                        </p:par>
                        <p:par>
                          <p:cTn id="107" fill="hold">
                            <p:stCondLst>
                              <p:cond delay="8000"/>
                            </p:stCondLst>
                            <p:childTnLst>
                              <p:par>
                                <p:cTn id="108" presetID="10" presetClass="entr" presetSubtype="0" fill="hold" nodeType="afterEffect">
                                  <p:stCondLst>
                                    <p:cond delay="0"/>
                                  </p:stCondLst>
                                  <p:childTnLst>
                                    <p:set>
                                      <p:cBhvr>
                                        <p:cTn id="109" dur="1" fill="hold">
                                          <p:stCondLst>
                                            <p:cond delay="0"/>
                                          </p:stCondLst>
                                        </p:cTn>
                                        <p:tgtEl>
                                          <p:spTgt spid="116"/>
                                        </p:tgtEl>
                                        <p:attrNameLst>
                                          <p:attrName>style.visibility</p:attrName>
                                        </p:attrNameLst>
                                      </p:cBhvr>
                                      <p:to>
                                        <p:strVal val="visible"/>
                                      </p:to>
                                    </p:set>
                                    <p:animEffect transition="in" filter="fade">
                                      <p:cBhvr>
                                        <p:cTn id="110" dur="500"/>
                                        <p:tgtEl>
                                          <p:spTgt spid="116"/>
                                        </p:tgtEl>
                                      </p:cBhvr>
                                    </p:animEffect>
                                  </p:childTnLst>
                                </p:cTn>
                              </p:par>
                            </p:childTnLst>
                          </p:cTn>
                        </p:par>
                        <p:par>
                          <p:cTn id="111" fill="hold">
                            <p:stCondLst>
                              <p:cond delay="8500"/>
                            </p:stCondLst>
                            <p:childTnLst>
                              <p:par>
                                <p:cTn id="112" presetID="10" presetClass="entr" presetSubtype="0" fill="hold" nodeType="afterEffect">
                                  <p:stCondLst>
                                    <p:cond delay="0"/>
                                  </p:stCondLst>
                                  <p:childTnLst>
                                    <p:set>
                                      <p:cBhvr>
                                        <p:cTn id="113" dur="1" fill="hold">
                                          <p:stCondLst>
                                            <p:cond delay="0"/>
                                          </p:stCondLst>
                                        </p:cTn>
                                        <p:tgtEl>
                                          <p:spTgt spid="118"/>
                                        </p:tgtEl>
                                        <p:attrNameLst>
                                          <p:attrName>style.visibility</p:attrName>
                                        </p:attrNameLst>
                                      </p:cBhvr>
                                      <p:to>
                                        <p:strVal val="visible"/>
                                      </p:to>
                                    </p:set>
                                    <p:animEffect transition="in" filter="fade">
                                      <p:cBhvr>
                                        <p:cTn id="114" dur="500"/>
                                        <p:tgtEl>
                                          <p:spTgt spid="118"/>
                                        </p:tgtEl>
                                      </p:cBhvr>
                                    </p:animEffect>
                                  </p:childTnLst>
                                </p:cTn>
                              </p:par>
                            </p:childTnLst>
                          </p:cTn>
                        </p:par>
                        <p:par>
                          <p:cTn id="115" fill="hold">
                            <p:stCondLst>
                              <p:cond delay="9000"/>
                            </p:stCondLst>
                            <p:childTnLst>
                              <p:par>
                                <p:cTn id="116" presetID="10" presetClass="entr" presetSubtype="0" fill="hold" nodeType="afterEffect">
                                  <p:stCondLst>
                                    <p:cond delay="0"/>
                                  </p:stCondLst>
                                  <p:childTnLst>
                                    <p:set>
                                      <p:cBhvr>
                                        <p:cTn id="117" dur="1" fill="hold">
                                          <p:stCondLst>
                                            <p:cond delay="0"/>
                                          </p:stCondLst>
                                        </p:cTn>
                                        <p:tgtEl>
                                          <p:spTgt spid="120"/>
                                        </p:tgtEl>
                                        <p:attrNameLst>
                                          <p:attrName>style.visibility</p:attrName>
                                        </p:attrNameLst>
                                      </p:cBhvr>
                                      <p:to>
                                        <p:strVal val="visible"/>
                                      </p:to>
                                    </p:set>
                                    <p:animEffect transition="in" filter="fade">
                                      <p:cBhvr>
                                        <p:cTn id="118" dur="500"/>
                                        <p:tgtEl>
                                          <p:spTgt spid="120"/>
                                        </p:tgtEl>
                                      </p:cBhvr>
                                    </p:animEffect>
                                  </p:childTnLst>
                                </p:cTn>
                              </p:par>
                            </p:childTnLst>
                          </p:cTn>
                        </p:par>
                        <p:par>
                          <p:cTn id="119" fill="hold">
                            <p:stCondLst>
                              <p:cond delay="9500"/>
                            </p:stCondLst>
                            <p:childTnLst>
                              <p:par>
                                <p:cTn id="120" presetID="10" presetClass="exit" presetSubtype="0" fill="hold" nodeType="afterEffect">
                                  <p:stCondLst>
                                    <p:cond delay="0"/>
                                  </p:stCondLst>
                                  <p:childTnLst>
                                    <p:animEffect transition="out" filter="fade">
                                      <p:cBhvr>
                                        <p:cTn id="121" dur="500"/>
                                        <p:tgtEl>
                                          <p:spTgt spid="102"/>
                                        </p:tgtEl>
                                      </p:cBhvr>
                                    </p:animEffect>
                                    <p:set>
                                      <p:cBhvr>
                                        <p:cTn id="122" dur="1" fill="hold">
                                          <p:stCondLst>
                                            <p:cond delay="499"/>
                                          </p:stCondLst>
                                        </p:cTn>
                                        <p:tgtEl>
                                          <p:spTgt spid="102"/>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94"/>
                                        </p:tgtEl>
                                      </p:cBhvr>
                                    </p:animEffect>
                                    <p:set>
                                      <p:cBhvr>
                                        <p:cTn id="125" dur="1" fill="hold">
                                          <p:stCondLst>
                                            <p:cond delay="499"/>
                                          </p:stCondLst>
                                        </p:cTn>
                                        <p:tgtEl>
                                          <p:spTgt spid="94"/>
                                        </p:tgtEl>
                                        <p:attrNameLst>
                                          <p:attrName>style.visibility</p:attrName>
                                        </p:attrNameLst>
                                      </p:cBhvr>
                                      <p:to>
                                        <p:strVal val="hidden"/>
                                      </p:to>
                                    </p:set>
                                  </p:childTnLst>
                                </p:cTn>
                              </p:par>
                            </p:childTnLst>
                          </p:cTn>
                        </p:par>
                        <p:par>
                          <p:cTn id="126" fill="hold">
                            <p:stCondLst>
                              <p:cond delay="10000"/>
                            </p:stCondLst>
                            <p:childTnLst>
                              <p:par>
                                <p:cTn id="127" presetID="10" presetClass="entr" presetSubtype="0" fill="hold" nodeType="afterEffect">
                                  <p:stCondLst>
                                    <p:cond delay="0"/>
                                  </p:stCondLst>
                                  <p:childTnLst>
                                    <p:set>
                                      <p:cBhvr>
                                        <p:cTn id="128" dur="1" fill="hold">
                                          <p:stCondLst>
                                            <p:cond delay="0"/>
                                          </p:stCondLst>
                                        </p:cTn>
                                        <p:tgtEl>
                                          <p:spTgt spid="123"/>
                                        </p:tgtEl>
                                        <p:attrNameLst>
                                          <p:attrName>style.visibility</p:attrName>
                                        </p:attrNameLst>
                                      </p:cBhvr>
                                      <p:to>
                                        <p:strVal val="visible"/>
                                      </p:to>
                                    </p:set>
                                    <p:animEffect transition="in" filter="fade">
                                      <p:cBhvr>
                                        <p:cTn id="129" dur="500"/>
                                        <p:tgtEl>
                                          <p:spTgt spid="123"/>
                                        </p:tgtEl>
                                      </p:cBhvr>
                                    </p:animEffect>
                                  </p:childTnLst>
                                </p:cTn>
                              </p:par>
                            </p:childTnLst>
                          </p:cTn>
                        </p:par>
                        <p:par>
                          <p:cTn id="130" fill="hold">
                            <p:stCondLst>
                              <p:cond delay="10500"/>
                            </p:stCondLst>
                            <p:childTnLst>
                              <p:par>
                                <p:cTn id="131" presetID="10" presetClass="entr" presetSubtype="0" fill="hold" nodeType="afterEffect">
                                  <p:stCondLst>
                                    <p:cond delay="0"/>
                                  </p:stCondLst>
                                  <p:childTnLst>
                                    <p:set>
                                      <p:cBhvr>
                                        <p:cTn id="132" dur="1" fill="hold">
                                          <p:stCondLst>
                                            <p:cond delay="0"/>
                                          </p:stCondLst>
                                        </p:cTn>
                                        <p:tgtEl>
                                          <p:spTgt spid="155"/>
                                        </p:tgtEl>
                                        <p:attrNameLst>
                                          <p:attrName>style.visibility</p:attrName>
                                        </p:attrNameLst>
                                      </p:cBhvr>
                                      <p:to>
                                        <p:strVal val="visible"/>
                                      </p:to>
                                    </p:set>
                                    <p:animEffect transition="in" filter="fade">
                                      <p:cBhvr>
                                        <p:cTn id="133" dur="500"/>
                                        <p:tgtEl>
                                          <p:spTgt spid="155"/>
                                        </p:tgtEl>
                                      </p:cBhvr>
                                    </p:animEffect>
                                  </p:childTnLst>
                                </p:cTn>
                              </p:par>
                            </p:childTnLst>
                          </p:cTn>
                        </p:par>
                        <p:par>
                          <p:cTn id="134" fill="hold">
                            <p:stCondLst>
                              <p:cond delay="11000"/>
                            </p:stCondLst>
                            <p:childTnLst>
                              <p:par>
                                <p:cTn id="135" presetID="10" presetClass="exit" presetSubtype="0" fill="hold" nodeType="afterEffect">
                                  <p:stCondLst>
                                    <p:cond delay="0"/>
                                  </p:stCondLst>
                                  <p:childTnLst>
                                    <p:animEffect transition="out" filter="fade">
                                      <p:cBhvr>
                                        <p:cTn id="136" dur="500"/>
                                        <p:tgtEl>
                                          <p:spTgt spid="100"/>
                                        </p:tgtEl>
                                      </p:cBhvr>
                                    </p:animEffect>
                                    <p:set>
                                      <p:cBhvr>
                                        <p:cTn id="137" dur="1" fill="hold">
                                          <p:stCondLst>
                                            <p:cond delay="499"/>
                                          </p:stCondLst>
                                        </p:cTn>
                                        <p:tgtEl>
                                          <p:spTgt spid="100"/>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101"/>
                                        </p:tgtEl>
                                      </p:cBhvr>
                                    </p:animEffect>
                                    <p:set>
                                      <p:cBhvr>
                                        <p:cTn id="140" dur="1" fill="hold">
                                          <p:stCondLst>
                                            <p:cond delay="499"/>
                                          </p:stCondLst>
                                        </p:cTn>
                                        <p:tgtEl>
                                          <p:spTgt spid="101"/>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93"/>
                                        </p:tgtEl>
                                      </p:cBhvr>
                                    </p:animEffect>
                                    <p:set>
                                      <p:cBhvr>
                                        <p:cTn id="143" dur="1" fill="hold">
                                          <p:stCondLst>
                                            <p:cond delay="499"/>
                                          </p:stCondLst>
                                        </p:cTn>
                                        <p:tgtEl>
                                          <p:spTgt spid="93"/>
                                        </p:tgtEl>
                                        <p:attrNameLst>
                                          <p:attrName>style.visibility</p:attrName>
                                        </p:attrNameLst>
                                      </p:cBhvr>
                                      <p:to>
                                        <p:strVal val="hidden"/>
                                      </p:to>
                                    </p:set>
                                  </p:childTnLst>
                                </p:cTn>
                              </p:par>
                            </p:childTnLst>
                          </p:cTn>
                        </p:par>
                        <p:par>
                          <p:cTn id="144" fill="hold">
                            <p:stCondLst>
                              <p:cond delay="11500"/>
                            </p:stCondLst>
                            <p:childTnLst>
                              <p:par>
                                <p:cTn id="145" presetID="10" presetClass="exit" presetSubtype="0" fill="hold" nodeType="afterEffect">
                                  <p:stCondLst>
                                    <p:cond delay="0"/>
                                  </p:stCondLst>
                                  <p:childTnLst>
                                    <p:animEffect transition="out" filter="fade">
                                      <p:cBhvr>
                                        <p:cTn id="146" dur="500"/>
                                        <p:tgtEl>
                                          <p:spTgt spid="114"/>
                                        </p:tgtEl>
                                      </p:cBhvr>
                                    </p:animEffect>
                                    <p:set>
                                      <p:cBhvr>
                                        <p:cTn id="147" dur="1" fill="hold">
                                          <p:stCondLst>
                                            <p:cond delay="499"/>
                                          </p:stCondLst>
                                        </p:cTn>
                                        <p:tgtEl>
                                          <p:spTgt spid="114"/>
                                        </p:tgtEl>
                                        <p:attrNameLst>
                                          <p:attrName>style.visibility</p:attrName>
                                        </p:attrNameLst>
                                      </p:cBhvr>
                                      <p:to>
                                        <p:strVal val="hidden"/>
                                      </p:to>
                                    </p:set>
                                  </p:childTnLst>
                                </p:cTn>
                              </p:par>
                            </p:childTnLst>
                          </p:cTn>
                        </p:par>
                        <p:par>
                          <p:cTn id="148" fill="hold">
                            <p:stCondLst>
                              <p:cond delay="12000"/>
                            </p:stCondLst>
                            <p:childTnLst>
                              <p:par>
                                <p:cTn id="149" presetID="10" presetClass="entr" presetSubtype="0" fill="hold" nodeType="afterEffect">
                                  <p:stCondLst>
                                    <p:cond delay="0"/>
                                  </p:stCondLst>
                                  <p:childTnLst>
                                    <p:set>
                                      <p:cBhvr>
                                        <p:cTn id="150" dur="1" fill="hold">
                                          <p:stCondLst>
                                            <p:cond delay="0"/>
                                          </p:stCondLst>
                                        </p:cTn>
                                        <p:tgtEl>
                                          <p:spTgt spid="124"/>
                                        </p:tgtEl>
                                        <p:attrNameLst>
                                          <p:attrName>style.visibility</p:attrName>
                                        </p:attrNameLst>
                                      </p:cBhvr>
                                      <p:to>
                                        <p:strVal val="visible"/>
                                      </p:to>
                                    </p:set>
                                    <p:animEffect transition="in" filter="fade">
                                      <p:cBhvr>
                                        <p:cTn id="151" dur="500"/>
                                        <p:tgtEl>
                                          <p:spTgt spid="124"/>
                                        </p:tgtEl>
                                      </p:cBhvr>
                                    </p:animEffect>
                                  </p:childTnLst>
                                </p:cTn>
                              </p:par>
                            </p:childTnLst>
                          </p:cTn>
                        </p:par>
                        <p:par>
                          <p:cTn id="152" fill="hold">
                            <p:stCondLst>
                              <p:cond delay="12500"/>
                            </p:stCondLst>
                            <p:childTnLst>
                              <p:par>
                                <p:cTn id="153" presetID="10" presetClass="entr" presetSubtype="0" fill="hold" nodeType="afterEffect">
                                  <p:stCondLst>
                                    <p:cond delay="0"/>
                                  </p:stCondLst>
                                  <p:childTnLst>
                                    <p:set>
                                      <p:cBhvr>
                                        <p:cTn id="154" dur="1" fill="hold">
                                          <p:stCondLst>
                                            <p:cond delay="0"/>
                                          </p:stCondLst>
                                        </p:cTn>
                                        <p:tgtEl>
                                          <p:spTgt spid="119"/>
                                        </p:tgtEl>
                                        <p:attrNameLst>
                                          <p:attrName>style.visibility</p:attrName>
                                        </p:attrNameLst>
                                      </p:cBhvr>
                                      <p:to>
                                        <p:strVal val="visible"/>
                                      </p:to>
                                    </p:set>
                                    <p:animEffect transition="in" filter="fade">
                                      <p:cBhvr>
                                        <p:cTn id="155" dur="500"/>
                                        <p:tgtEl>
                                          <p:spTgt spid="119"/>
                                        </p:tgtEl>
                                      </p:cBhvr>
                                    </p:animEffect>
                                  </p:childTnLst>
                                </p:cTn>
                              </p:par>
                            </p:childTnLst>
                          </p:cTn>
                        </p:par>
                        <p:par>
                          <p:cTn id="156" fill="hold">
                            <p:stCondLst>
                              <p:cond delay="13000"/>
                            </p:stCondLst>
                            <p:childTnLst>
                              <p:par>
                                <p:cTn id="157" presetID="10" presetClass="entr" presetSubtype="0" fill="hold" nodeType="afterEffect">
                                  <p:stCondLst>
                                    <p:cond delay="0"/>
                                  </p:stCondLst>
                                  <p:childTnLst>
                                    <p:set>
                                      <p:cBhvr>
                                        <p:cTn id="158" dur="1" fill="hold">
                                          <p:stCondLst>
                                            <p:cond delay="0"/>
                                          </p:stCondLst>
                                        </p:cTn>
                                        <p:tgtEl>
                                          <p:spTgt spid="126"/>
                                        </p:tgtEl>
                                        <p:attrNameLst>
                                          <p:attrName>style.visibility</p:attrName>
                                        </p:attrNameLst>
                                      </p:cBhvr>
                                      <p:to>
                                        <p:strVal val="visible"/>
                                      </p:to>
                                    </p:set>
                                    <p:animEffect transition="in" filter="fade">
                                      <p:cBhvr>
                                        <p:cTn id="159" dur="500"/>
                                        <p:tgtEl>
                                          <p:spTgt spid="126"/>
                                        </p:tgtEl>
                                      </p:cBhvr>
                                    </p:animEffect>
                                  </p:childTnLst>
                                </p:cTn>
                              </p:par>
                            </p:childTnLst>
                          </p:cTn>
                        </p:par>
                        <p:par>
                          <p:cTn id="160" fill="hold">
                            <p:stCondLst>
                              <p:cond delay="13500"/>
                            </p:stCondLst>
                            <p:childTnLst>
                              <p:par>
                                <p:cTn id="161" presetID="10" presetClass="entr" presetSubtype="0" fill="hold" nodeType="afterEffect">
                                  <p:stCondLst>
                                    <p:cond delay="0"/>
                                  </p:stCondLst>
                                  <p:childTnLst>
                                    <p:set>
                                      <p:cBhvr>
                                        <p:cTn id="162" dur="1" fill="hold">
                                          <p:stCondLst>
                                            <p:cond delay="0"/>
                                          </p:stCondLst>
                                        </p:cTn>
                                        <p:tgtEl>
                                          <p:spTgt spid="128"/>
                                        </p:tgtEl>
                                        <p:attrNameLst>
                                          <p:attrName>style.visibility</p:attrName>
                                        </p:attrNameLst>
                                      </p:cBhvr>
                                      <p:to>
                                        <p:strVal val="visible"/>
                                      </p:to>
                                    </p:set>
                                    <p:animEffect transition="in" filter="fade">
                                      <p:cBhvr>
                                        <p:cTn id="163" dur="500"/>
                                        <p:tgtEl>
                                          <p:spTgt spid="128"/>
                                        </p:tgtEl>
                                      </p:cBhvr>
                                    </p:animEffect>
                                  </p:childTnLst>
                                </p:cTn>
                              </p:par>
                            </p:childTnLst>
                          </p:cTn>
                        </p:par>
                        <p:par>
                          <p:cTn id="164" fill="hold">
                            <p:stCondLst>
                              <p:cond delay="14000"/>
                            </p:stCondLst>
                            <p:childTnLst>
                              <p:par>
                                <p:cTn id="165" presetID="10" presetClass="exit" presetSubtype="0" fill="hold" nodeType="afterEffect">
                                  <p:stCondLst>
                                    <p:cond delay="0"/>
                                  </p:stCondLst>
                                  <p:childTnLst>
                                    <p:animEffect transition="out" filter="fade">
                                      <p:cBhvr>
                                        <p:cTn id="166" dur="500"/>
                                        <p:tgtEl>
                                          <p:spTgt spid="105"/>
                                        </p:tgtEl>
                                      </p:cBhvr>
                                    </p:animEffect>
                                    <p:set>
                                      <p:cBhvr>
                                        <p:cTn id="167" dur="1" fill="hold">
                                          <p:stCondLst>
                                            <p:cond delay="499"/>
                                          </p:stCondLst>
                                        </p:cTn>
                                        <p:tgtEl>
                                          <p:spTgt spid="10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04"/>
                                        </p:tgtEl>
                                      </p:cBhvr>
                                    </p:animEffect>
                                    <p:set>
                                      <p:cBhvr>
                                        <p:cTn id="170" dur="1" fill="hold">
                                          <p:stCondLst>
                                            <p:cond delay="499"/>
                                          </p:stCondLst>
                                        </p:cTn>
                                        <p:tgtEl>
                                          <p:spTgt spid="104"/>
                                        </p:tgtEl>
                                        <p:attrNameLst>
                                          <p:attrName>style.visibility</p:attrName>
                                        </p:attrNameLst>
                                      </p:cBhvr>
                                      <p:to>
                                        <p:strVal val="hidden"/>
                                      </p:to>
                                    </p:set>
                                  </p:childTnLst>
                                </p:cTn>
                              </p:par>
                            </p:childTnLst>
                          </p:cTn>
                        </p:par>
                        <p:par>
                          <p:cTn id="171" fill="hold">
                            <p:stCondLst>
                              <p:cond delay="14500"/>
                            </p:stCondLst>
                            <p:childTnLst>
                              <p:par>
                                <p:cTn id="172" presetID="10" presetClass="entr" presetSubtype="0" fill="hold" nodeType="afterEffect">
                                  <p:stCondLst>
                                    <p:cond delay="0"/>
                                  </p:stCondLst>
                                  <p:childTnLst>
                                    <p:set>
                                      <p:cBhvr>
                                        <p:cTn id="173" dur="1" fill="hold">
                                          <p:stCondLst>
                                            <p:cond delay="0"/>
                                          </p:stCondLst>
                                        </p:cTn>
                                        <p:tgtEl>
                                          <p:spTgt spid="122"/>
                                        </p:tgtEl>
                                        <p:attrNameLst>
                                          <p:attrName>style.visibility</p:attrName>
                                        </p:attrNameLst>
                                      </p:cBhvr>
                                      <p:to>
                                        <p:strVal val="visible"/>
                                      </p:to>
                                    </p:set>
                                    <p:animEffect transition="in" filter="fade">
                                      <p:cBhvr>
                                        <p:cTn id="174" dur="500"/>
                                        <p:tgtEl>
                                          <p:spTgt spid="122"/>
                                        </p:tgtEl>
                                      </p:cBhvr>
                                    </p:animEffect>
                                  </p:childTnLst>
                                </p:cTn>
                              </p:par>
                              <p:par>
                                <p:cTn id="175" presetID="10" presetClass="exit" presetSubtype="0" fill="hold" nodeType="withEffect">
                                  <p:stCondLst>
                                    <p:cond delay="0"/>
                                  </p:stCondLst>
                                  <p:childTnLst>
                                    <p:animEffect transition="out" filter="fade">
                                      <p:cBhvr>
                                        <p:cTn id="176" dur="500"/>
                                        <p:tgtEl>
                                          <p:spTgt spid="95"/>
                                        </p:tgtEl>
                                      </p:cBhvr>
                                    </p:animEffect>
                                    <p:set>
                                      <p:cBhvr>
                                        <p:cTn id="177" dur="1" fill="hold">
                                          <p:stCondLst>
                                            <p:cond delay="499"/>
                                          </p:stCondLst>
                                        </p:cTn>
                                        <p:tgtEl>
                                          <p:spTgt spid="95"/>
                                        </p:tgtEl>
                                        <p:attrNameLst>
                                          <p:attrName>style.visibility</p:attrName>
                                        </p:attrNameLst>
                                      </p:cBhvr>
                                      <p:to>
                                        <p:strVal val="hidden"/>
                                      </p:to>
                                    </p:set>
                                  </p:childTnLst>
                                </p:cTn>
                              </p:par>
                            </p:childTnLst>
                          </p:cTn>
                        </p:par>
                        <p:par>
                          <p:cTn id="178" fill="hold">
                            <p:stCondLst>
                              <p:cond delay="15000"/>
                            </p:stCondLst>
                            <p:childTnLst>
                              <p:par>
                                <p:cTn id="179" presetID="10" presetClass="entr" presetSubtype="0" fill="hold" nodeType="afterEffect">
                                  <p:stCondLst>
                                    <p:cond delay="0"/>
                                  </p:stCondLst>
                                  <p:childTnLst>
                                    <p:set>
                                      <p:cBhvr>
                                        <p:cTn id="180" dur="1" fill="hold">
                                          <p:stCondLst>
                                            <p:cond delay="0"/>
                                          </p:stCondLst>
                                        </p:cTn>
                                        <p:tgtEl>
                                          <p:spTgt spid="133"/>
                                        </p:tgtEl>
                                        <p:attrNameLst>
                                          <p:attrName>style.visibility</p:attrName>
                                        </p:attrNameLst>
                                      </p:cBhvr>
                                      <p:to>
                                        <p:strVal val="visible"/>
                                      </p:to>
                                    </p:set>
                                    <p:animEffect transition="in" filter="fade">
                                      <p:cBhvr>
                                        <p:cTn id="181" dur="500"/>
                                        <p:tgtEl>
                                          <p:spTgt spid="133"/>
                                        </p:tgtEl>
                                      </p:cBhvr>
                                    </p:animEffect>
                                  </p:childTnLst>
                                </p:cTn>
                              </p:par>
                            </p:childTnLst>
                          </p:cTn>
                        </p:par>
                        <p:par>
                          <p:cTn id="182" fill="hold">
                            <p:stCondLst>
                              <p:cond delay="15500"/>
                            </p:stCondLst>
                            <p:childTnLst>
                              <p:par>
                                <p:cTn id="183" presetID="10" presetClass="entr" presetSubtype="0" fill="hold" nodeType="afterEffect">
                                  <p:stCondLst>
                                    <p:cond delay="0"/>
                                  </p:stCondLst>
                                  <p:childTnLst>
                                    <p:set>
                                      <p:cBhvr>
                                        <p:cTn id="184" dur="1" fill="hold">
                                          <p:stCondLst>
                                            <p:cond delay="0"/>
                                          </p:stCondLst>
                                        </p:cTn>
                                        <p:tgtEl>
                                          <p:spTgt spid="134"/>
                                        </p:tgtEl>
                                        <p:attrNameLst>
                                          <p:attrName>style.visibility</p:attrName>
                                        </p:attrNameLst>
                                      </p:cBhvr>
                                      <p:to>
                                        <p:strVal val="visible"/>
                                      </p:to>
                                    </p:set>
                                    <p:animEffect transition="in" filter="fade">
                                      <p:cBhvr>
                                        <p:cTn id="185" dur="500"/>
                                        <p:tgtEl>
                                          <p:spTgt spid="134"/>
                                        </p:tgtEl>
                                      </p:cBhvr>
                                    </p:animEffect>
                                  </p:childTnLst>
                                </p:cTn>
                              </p:par>
                            </p:childTnLst>
                          </p:cTn>
                        </p:par>
                        <p:par>
                          <p:cTn id="186" fill="hold">
                            <p:stCondLst>
                              <p:cond delay="16000"/>
                            </p:stCondLst>
                            <p:childTnLst>
                              <p:par>
                                <p:cTn id="187" presetID="10" presetClass="exit" presetSubtype="0" fill="hold" nodeType="afterEffect">
                                  <p:stCondLst>
                                    <p:cond delay="0"/>
                                  </p:stCondLst>
                                  <p:childTnLst>
                                    <p:animEffect transition="out" filter="fade">
                                      <p:cBhvr>
                                        <p:cTn id="188" dur="500"/>
                                        <p:tgtEl>
                                          <p:spTgt spid="107"/>
                                        </p:tgtEl>
                                      </p:cBhvr>
                                    </p:animEffect>
                                    <p:set>
                                      <p:cBhvr>
                                        <p:cTn id="189" dur="1" fill="hold">
                                          <p:stCondLst>
                                            <p:cond delay="499"/>
                                          </p:stCondLst>
                                        </p:cTn>
                                        <p:tgtEl>
                                          <p:spTgt spid="107"/>
                                        </p:tgtEl>
                                        <p:attrNameLst>
                                          <p:attrName>style.visibility</p:attrName>
                                        </p:attrNameLst>
                                      </p:cBhvr>
                                      <p:to>
                                        <p:strVal val="hidden"/>
                                      </p:to>
                                    </p:set>
                                  </p:childTnLst>
                                </p:cTn>
                              </p:par>
                              <p:par>
                                <p:cTn id="190" presetID="10" presetClass="exit" presetSubtype="0" fill="hold" nodeType="withEffect">
                                  <p:stCondLst>
                                    <p:cond delay="0"/>
                                  </p:stCondLst>
                                  <p:childTnLst>
                                    <p:animEffect transition="out" filter="fade">
                                      <p:cBhvr>
                                        <p:cTn id="191" dur="500"/>
                                        <p:tgtEl>
                                          <p:spTgt spid="98"/>
                                        </p:tgtEl>
                                      </p:cBhvr>
                                    </p:animEffect>
                                    <p:set>
                                      <p:cBhvr>
                                        <p:cTn id="192" dur="1" fill="hold">
                                          <p:stCondLst>
                                            <p:cond delay="499"/>
                                          </p:stCondLst>
                                        </p:cTn>
                                        <p:tgtEl>
                                          <p:spTgt spid="98"/>
                                        </p:tgtEl>
                                        <p:attrNameLst>
                                          <p:attrName>style.visibility</p:attrName>
                                        </p:attrNameLst>
                                      </p:cBhvr>
                                      <p:to>
                                        <p:strVal val="hidden"/>
                                      </p:to>
                                    </p:set>
                                  </p:childTnLst>
                                </p:cTn>
                              </p:par>
                              <p:par>
                                <p:cTn id="193" presetID="10" presetClass="exit" presetSubtype="0" fill="hold" nodeType="withEffect">
                                  <p:stCondLst>
                                    <p:cond delay="0"/>
                                  </p:stCondLst>
                                  <p:childTnLst>
                                    <p:animEffect transition="out" filter="fade">
                                      <p:cBhvr>
                                        <p:cTn id="194" dur="500"/>
                                        <p:tgtEl>
                                          <p:spTgt spid="121"/>
                                        </p:tgtEl>
                                      </p:cBhvr>
                                    </p:animEffect>
                                    <p:set>
                                      <p:cBhvr>
                                        <p:cTn id="195" dur="1" fill="hold">
                                          <p:stCondLst>
                                            <p:cond delay="499"/>
                                          </p:stCondLst>
                                        </p:cTn>
                                        <p:tgtEl>
                                          <p:spTgt spid="121"/>
                                        </p:tgtEl>
                                        <p:attrNameLst>
                                          <p:attrName>style.visibility</p:attrName>
                                        </p:attrNameLst>
                                      </p:cBhvr>
                                      <p:to>
                                        <p:strVal val="hidden"/>
                                      </p:to>
                                    </p:set>
                                  </p:childTnLst>
                                </p:cTn>
                              </p:par>
                            </p:childTnLst>
                          </p:cTn>
                        </p:par>
                        <p:par>
                          <p:cTn id="196" fill="hold">
                            <p:stCondLst>
                              <p:cond delay="16500"/>
                            </p:stCondLst>
                            <p:childTnLst>
                              <p:par>
                                <p:cTn id="197" presetID="10" presetClass="entr" presetSubtype="0" fill="hold" nodeType="afterEffect">
                                  <p:stCondLst>
                                    <p:cond delay="0"/>
                                  </p:stCondLst>
                                  <p:childTnLst>
                                    <p:set>
                                      <p:cBhvr>
                                        <p:cTn id="198" dur="1" fill="hold">
                                          <p:stCondLst>
                                            <p:cond delay="0"/>
                                          </p:stCondLst>
                                        </p:cTn>
                                        <p:tgtEl>
                                          <p:spTgt spid="135"/>
                                        </p:tgtEl>
                                        <p:attrNameLst>
                                          <p:attrName>style.visibility</p:attrName>
                                        </p:attrNameLst>
                                      </p:cBhvr>
                                      <p:to>
                                        <p:strVal val="visible"/>
                                      </p:to>
                                    </p:set>
                                    <p:animEffect transition="in" filter="fade">
                                      <p:cBhvr>
                                        <p:cTn id="199" dur="500"/>
                                        <p:tgtEl>
                                          <p:spTgt spid="135"/>
                                        </p:tgtEl>
                                      </p:cBhvr>
                                    </p:animEffect>
                                  </p:childTnLst>
                                </p:cTn>
                              </p:par>
                            </p:childTnLst>
                          </p:cTn>
                        </p:par>
                        <p:par>
                          <p:cTn id="200" fill="hold">
                            <p:stCondLst>
                              <p:cond delay="17000"/>
                            </p:stCondLst>
                            <p:childTnLst>
                              <p:par>
                                <p:cTn id="201" presetID="10" presetClass="entr" presetSubtype="0" fill="hold" nodeType="afterEffect">
                                  <p:stCondLst>
                                    <p:cond delay="0"/>
                                  </p:stCondLst>
                                  <p:childTnLst>
                                    <p:set>
                                      <p:cBhvr>
                                        <p:cTn id="202" dur="1" fill="hold">
                                          <p:stCondLst>
                                            <p:cond delay="0"/>
                                          </p:stCondLst>
                                        </p:cTn>
                                        <p:tgtEl>
                                          <p:spTgt spid="136"/>
                                        </p:tgtEl>
                                        <p:attrNameLst>
                                          <p:attrName>style.visibility</p:attrName>
                                        </p:attrNameLst>
                                      </p:cBhvr>
                                      <p:to>
                                        <p:strVal val="visible"/>
                                      </p:to>
                                    </p:set>
                                    <p:animEffect transition="in" filter="fade">
                                      <p:cBhvr>
                                        <p:cTn id="203" dur="500"/>
                                        <p:tgtEl>
                                          <p:spTgt spid="136"/>
                                        </p:tgtEl>
                                      </p:cBhvr>
                                    </p:animEffect>
                                  </p:childTnLst>
                                </p:cTn>
                              </p:par>
                            </p:childTnLst>
                          </p:cTn>
                        </p:par>
                        <p:par>
                          <p:cTn id="204" fill="hold">
                            <p:stCondLst>
                              <p:cond delay="17500"/>
                            </p:stCondLst>
                            <p:childTnLst>
                              <p:par>
                                <p:cTn id="205" presetID="10" presetClass="entr" presetSubtype="0" fill="hold" nodeType="afterEffect">
                                  <p:stCondLst>
                                    <p:cond delay="0"/>
                                  </p:stCondLst>
                                  <p:childTnLst>
                                    <p:set>
                                      <p:cBhvr>
                                        <p:cTn id="206" dur="1" fill="hold">
                                          <p:stCondLst>
                                            <p:cond delay="0"/>
                                          </p:stCondLst>
                                        </p:cTn>
                                        <p:tgtEl>
                                          <p:spTgt spid="138"/>
                                        </p:tgtEl>
                                        <p:attrNameLst>
                                          <p:attrName>style.visibility</p:attrName>
                                        </p:attrNameLst>
                                      </p:cBhvr>
                                      <p:to>
                                        <p:strVal val="visible"/>
                                      </p:to>
                                    </p:set>
                                    <p:animEffect transition="in" filter="fade">
                                      <p:cBhvr>
                                        <p:cTn id="207" dur="500"/>
                                        <p:tgtEl>
                                          <p:spTgt spid="138"/>
                                        </p:tgtEl>
                                      </p:cBhvr>
                                    </p:animEffect>
                                  </p:childTnLst>
                                </p:cTn>
                              </p:par>
                            </p:childTnLst>
                          </p:cTn>
                        </p:par>
                        <p:par>
                          <p:cTn id="208" fill="hold">
                            <p:stCondLst>
                              <p:cond delay="18000"/>
                            </p:stCondLst>
                            <p:childTnLst>
                              <p:par>
                                <p:cTn id="209" presetID="10" presetClass="exit" presetSubtype="0" fill="hold" nodeType="afterEffect">
                                  <p:stCondLst>
                                    <p:cond delay="0"/>
                                  </p:stCondLst>
                                  <p:childTnLst>
                                    <p:animEffect transition="out" filter="fade">
                                      <p:cBhvr>
                                        <p:cTn id="210" dur="500"/>
                                        <p:tgtEl>
                                          <p:spTgt spid="111"/>
                                        </p:tgtEl>
                                      </p:cBhvr>
                                    </p:animEffect>
                                    <p:set>
                                      <p:cBhvr>
                                        <p:cTn id="211" dur="1" fill="hold">
                                          <p:stCondLst>
                                            <p:cond delay="499"/>
                                          </p:stCondLst>
                                        </p:cTn>
                                        <p:tgtEl>
                                          <p:spTgt spid="111"/>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113"/>
                                        </p:tgtEl>
                                      </p:cBhvr>
                                    </p:animEffect>
                                    <p:set>
                                      <p:cBhvr>
                                        <p:cTn id="214" dur="1" fill="hold">
                                          <p:stCondLst>
                                            <p:cond delay="499"/>
                                          </p:stCondLst>
                                        </p:cTn>
                                        <p:tgtEl>
                                          <p:spTgt spid="113"/>
                                        </p:tgtEl>
                                        <p:attrNameLst>
                                          <p:attrName>style.visibility</p:attrName>
                                        </p:attrNameLst>
                                      </p:cBhvr>
                                      <p:to>
                                        <p:strVal val="hidden"/>
                                      </p:to>
                                    </p:set>
                                  </p:childTnLst>
                                </p:cTn>
                              </p:par>
                            </p:childTnLst>
                          </p:cTn>
                        </p:par>
                        <p:par>
                          <p:cTn id="215" fill="hold">
                            <p:stCondLst>
                              <p:cond delay="18500"/>
                            </p:stCondLst>
                            <p:childTnLst>
                              <p:par>
                                <p:cTn id="216" presetID="10" presetClass="exit" presetSubtype="0" fill="hold" nodeType="afterEffect">
                                  <p:stCondLst>
                                    <p:cond delay="0"/>
                                  </p:stCondLst>
                                  <p:childTnLst>
                                    <p:animEffect transition="out" filter="fade">
                                      <p:cBhvr>
                                        <p:cTn id="217" dur="500"/>
                                        <p:tgtEl>
                                          <p:spTgt spid="99"/>
                                        </p:tgtEl>
                                      </p:cBhvr>
                                    </p:animEffect>
                                    <p:set>
                                      <p:cBhvr>
                                        <p:cTn id="218" dur="1" fill="hold">
                                          <p:stCondLst>
                                            <p:cond delay="499"/>
                                          </p:stCondLst>
                                        </p:cTn>
                                        <p:tgtEl>
                                          <p:spTgt spid="99"/>
                                        </p:tgtEl>
                                        <p:attrNameLst>
                                          <p:attrName>style.visibility</p:attrName>
                                        </p:attrNameLst>
                                      </p:cBhvr>
                                      <p:to>
                                        <p:strVal val="hidden"/>
                                      </p:to>
                                    </p:set>
                                  </p:childTnLst>
                                </p:cTn>
                              </p:par>
                            </p:childTnLst>
                          </p:cTn>
                        </p:par>
                        <p:par>
                          <p:cTn id="219" fill="hold">
                            <p:stCondLst>
                              <p:cond delay="19000"/>
                            </p:stCondLst>
                            <p:childTnLst>
                              <p:par>
                                <p:cTn id="220" presetID="10" presetClass="exit" presetSubtype="0" fill="hold" nodeType="afterEffect">
                                  <p:stCondLst>
                                    <p:cond delay="0"/>
                                  </p:stCondLst>
                                  <p:childTnLst>
                                    <p:animEffect transition="out" filter="fade">
                                      <p:cBhvr>
                                        <p:cTn id="221" dur="500"/>
                                        <p:tgtEl>
                                          <p:spTgt spid="112"/>
                                        </p:tgtEl>
                                      </p:cBhvr>
                                    </p:animEffect>
                                    <p:set>
                                      <p:cBhvr>
                                        <p:cTn id="222" dur="1" fill="hold">
                                          <p:stCondLst>
                                            <p:cond delay="499"/>
                                          </p:stCondLst>
                                        </p:cTn>
                                        <p:tgtEl>
                                          <p:spTgt spid="112"/>
                                        </p:tgtEl>
                                        <p:attrNameLst>
                                          <p:attrName>style.visibility</p:attrName>
                                        </p:attrNameLst>
                                      </p:cBhvr>
                                      <p:to>
                                        <p:strVal val="hidden"/>
                                      </p:to>
                                    </p:set>
                                  </p:childTnLst>
                                </p:cTn>
                              </p:par>
                            </p:childTnLst>
                          </p:cTn>
                        </p:par>
                        <p:par>
                          <p:cTn id="223" fill="hold">
                            <p:stCondLst>
                              <p:cond delay="19500"/>
                            </p:stCondLst>
                            <p:childTnLst>
                              <p:par>
                                <p:cTn id="224" presetID="10" presetClass="entr" presetSubtype="0" fill="hold" nodeType="afterEffect">
                                  <p:stCondLst>
                                    <p:cond delay="0"/>
                                  </p:stCondLst>
                                  <p:childTnLst>
                                    <p:set>
                                      <p:cBhvr>
                                        <p:cTn id="225" dur="1" fill="hold">
                                          <p:stCondLst>
                                            <p:cond delay="0"/>
                                          </p:stCondLst>
                                        </p:cTn>
                                        <p:tgtEl>
                                          <p:spTgt spid="125"/>
                                        </p:tgtEl>
                                        <p:attrNameLst>
                                          <p:attrName>style.visibility</p:attrName>
                                        </p:attrNameLst>
                                      </p:cBhvr>
                                      <p:to>
                                        <p:strVal val="visible"/>
                                      </p:to>
                                    </p:set>
                                    <p:animEffect transition="in" filter="fade">
                                      <p:cBhvr>
                                        <p:cTn id="226" dur="500"/>
                                        <p:tgtEl>
                                          <p:spTgt spid="125"/>
                                        </p:tgtEl>
                                      </p:cBhvr>
                                    </p:animEffect>
                                  </p:childTnLst>
                                </p:cTn>
                              </p:par>
                            </p:childTnLst>
                          </p:cTn>
                        </p:par>
                        <p:par>
                          <p:cTn id="227" fill="hold">
                            <p:stCondLst>
                              <p:cond delay="20000"/>
                            </p:stCondLst>
                            <p:childTnLst>
                              <p:par>
                                <p:cTn id="228" presetID="10" presetClass="entr" presetSubtype="0" fill="hold" nodeType="afterEffect">
                                  <p:stCondLst>
                                    <p:cond delay="0"/>
                                  </p:stCondLst>
                                  <p:childTnLst>
                                    <p:set>
                                      <p:cBhvr>
                                        <p:cTn id="229" dur="1" fill="hold">
                                          <p:stCondLst>
                                            <p:cond delay="0"/>
                                          </p:stCondLst>
                                        </p:cTn>
                                        <p:tgtEl>
                                          <p:spTgt spid="137"/>
                                        </p:tgtEl>
                                        <p:attrNameLst>
                                          <p:attrName>style.visibility</p:attrName>
                                        </p:attrNameLst>
                                      </p:cBhvr>
                                      <p:to>
                                        <p:strVal val="visible"/>
                                      </p:to>
                                    </p:set>
                                    <p:animEffect transition="in" filter="fade">
                                      <p:cBhvr>
                                        <p:cTn id="230" dur="500"/>
                                        <p:tgtEl>
                                          <p:spTgt spid="137"/>
                                        </p:tgtEl>
                                      </p:cBhvr>
                                    </p:animEffect>
                                  </p:childTnLst>
                                </p:cTn>
                              </p:par>
                            </p:childTnLst>
                          </p:cTn>
                        </p:par>
                        <p:par>
                          <p:cTn id="231" fill="hold">
                            <p:stCondLst>
                              <p:cond delay="20500"/>
                            </p:stCondLst>
                            <p:childTnLst>
                              <p:par>
                                <p:cTn id="232" presetID="10" presetClass="entr" presetSubtype="0" fill="hold" nodeType="afterEffect">
                                  <p:stCondLst>
                                    <p:cond delay="0"/>
                                  </p:stCondLst>
                                  <p:childTnLst>
                                    <p:set>
                                      <p:cBhvr>
                                        <p:cTn id="233" dur="1" fill="hold">
                                          <p:stCondLst>
                                            <p:cond delay="0"/>
                                          </p:stCondLst>
                                        </p:cTn>
                                        <p:tgtEl>
                                          <p:spTgt spid="139"/>
                                        </p:tgtEl>
                                        <p:attrNameLst>
                                          <p:attrName>style.visibility</p:attrName>
                                        </p:attrNameLst>
                                      </p:cBhvr>
                                      <p:to>
                                        <p:strVal val="visible"/>
                                      </p:to>
                                    </p:set>
                                    <p:animEffect transition="in" filter="fade">
                                      <p:cBhvr>
                                        <p:cTn id="234" dur="500"/>
                                        <p:tgtEl>
                                          <p:spTgt spid="139"/>
                                        </p:tgtEl>
                                      </p:cBhvr>
                                    </p:animEffect>
                                  </p:childTnLst>
                                </p:cTn>
                              </p:par>
                            </p:childTnLst>
                          </p:cTn>
                        </p:par>
                        <p:par>
                          <p:cTn id="235" fill="hold">
                            <p:stCondLst>
                              <p:cond delay="21000"/>
                            </p:stCondLst>
                            <p:childTnLst>
                              <p:par>
                                <p:cTn id="236" presetID="10" presetClass="entr" presetSubtype="0" fill="hold" nodeType="afterEffect">
                                  <p:stCondLst>
                                    <p:cond delay="0"/>
                                  </p:stCondLst>
                                  <p:childTnLst>
                                    <p:set>
                                      <p:cBhvr>
                                        <p:cTn id="237" dur="1" fill="hold">
                                          <p:stCondLst>
                                            <p:cond delay="0"/>
                                          </p:stCondLst>
                                        </p:cTn>
                                        <p:tgtEl>
                                          <p:spTgt spid="140"/>
                                        </p:tgtEl>
                                        <p:attrNameLst>
                                          <p:attrName>style.visibility</p:attrName>
                                        </p:attrNameLst>
                                      </p:cBhvr>
                                      <p:to>
                                        <p:strVal val="visible"/>
                                      </p:to>
                                    </p:set>
                                    <p:animEffect transition="in" filter="fade">
                                      <p:cBhvr>
                                        <p:cTn id="238" dur="500"/>
                                        <p:tgtEl>
                                          <p:spTgt spid="140"/>
                                        </p:tgtEl>
                                      </p:cBhvr>
                                    </p:animEffect>
                                  </p:childTnLst>
                                </p:cTn>
                              </p:par>
                            </p:childTnLst>
                          </p:cTn>
                        </p:par>
                        <p:par>
                          <p:cTn id="239" fill="hold">
                            <p:stCondLst>
                              <p:cond delay="21500"/>
                            </p:stCondLst>
                            <p:childTnLst>
                              <p:par>
                                <p:cTn id="240" presetID="10" presetClass="exit" presetSubtype="0" fill="hold" nodeType="afterEffect">
                                  <p:stCondLst>
                                    <p:cond delay="0"/>
                                  </p:stCondLst>
                                  <p:childTnLst>
                                    <p:animEffect transition="out" filter="fade">
                                      <p:cBhvr>
                                        <p:cTn id="241" dur="500"/>
                                        <p:tgtEl>
                                          <p:spTgt spid="115"/>
                                        </p:tgtEl>
                                      </p:cBhvr>
                                    </p:animEffect>
                                    <p:set>
                                      <p:cBhvr>
                                        <p:cTn id="242" dur="1" fill="hold">
                                          <p:stCondLst>
                                            <p:cond delay="499"/>
                                          </p:stCondLst>
                                        </p:cTn>
                                        <p:tgtEl>
                                          <p:spTgt spid="115"/>
                                        </p:tgtEl>
                                        <p:attrNameLst>
                                          <p:attrName>style.visibility</p:attrName>
                                        </p:attrNameLst>
                                      </p:cBhvr>
                                      <p:to>
                                        <p:strVal val="hidden"/>
                                      </p:to>
                                    </p:set>
                                  </p:childTnLst>
                                </p:cTn>
                              </p:par>
                            </p:childTnLst>
                          </p:cTn>
                        </p:par>
                        <p:par>
                          <p:cTn id="243" fill="hold">
                            <p:stCondLst>
                              <p:cond delay="22000"/>
                            </p:stCondLst>
                            <p:childTnLst>
                              <p:par>
                                <p:cTn id="244" presetID="10" presetClass="exit" presetSubtype="0" fill="hold" nodeType="afterEffect">
                                  <p:stCondLst>
                                    <p:cond delay="0"/>
                                  </p:stCondLst>
                                  <p:childTnLst>
                                    <p:animEffect transition="out" filter="fade">
                                      <p:cBhvr>
                                        <p:cTn id="245" dur="500"/>
                                        <p:tgtEl>
                                          <p:spTgt spid="155"/>
                                        </p:tgtEl>
                                      </p:cBhvr>
                                    </p:animEffect>
                                    <p:set>
                                      <p:cBhvr>
                                        <p:cTn id="246" dur="1" fill="hold">
                                          <p:stCondLst>
                                            <p:cond delay="499"/>
                                          </p:stCondLst>
                                        </p:cTn>
                                        <p:tgtEl>
                                          <p:spTgt spid="155"/>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18"/>
                                        </p:tgtEl>
                                      </p:cBhvr>
                                    </p:animEffect>
                                    <p:set>
                                      <p:cBhvr>
                                        <p:cTn id="249" dur="1" fill="hold">
                                          <p:stCondLst>
                                            <p:cond delay="499"/>
                                          </p:stCondLst>
                                        </p:cTn>
                                        <p:tgtEl>
                                          <p:spTgt spid="118"/>
                                        </p:tgtEl>
                                        <p:attrNameLst>
                                          <p:attrName>style.visibility</p:attrName>
                                        </p:attrNameLst>
                                      </p:cBhvr>
                                      <p:to>
                                        <p:strVal val="hidden"/>
                                      </p:to>
                                    </p:set>
                                  </p:childTnLst>
                                </p:cTn>
                              </p:par>
                            </p:childTnLst>
                          </p:cTn>
                        </p:par>
                        <p:par>
                          <p:cTn id="250" fill="hold">
                            <p:stCondLst>
                              <p:cond delay="22500"/>
                            </p:stCondLst>
                            <p:childTnLst>
                              <p:par>
                                <p:cTn id="251" presetID="10" presetClass="exit" presetSubtype="0" fill="hold" nodeType="afterEffect">
                                  <p:stCondLst>
                                    <p:cond delay="0"/>
                                  </p:stCondLst>
                                  <p:childTnLst>
                                    <p:animEffect transition="out" filter="fade">
                                      <p:cBhvr>
                                        <p:cTn id="252" dur="500"/>
                                        <p:tgtEl>
                                          <p:spTgt spid="128"/>
                                        </p:tgtEl>
                                      </p:cBhvr>
                                    </p:animEffect>
                                    <p:set>
                                      <p:cBhvr>
                                        <p:cTn id="253" dur="1" fill="hold">
                                          <p:stCondLst>
                                            <p:cond delay="499"/>
                                          </p:stCondLst>
                                        </p:cTn>
                                        <p:tgtEl>
                                          <p:spTgt spid="128"/>
                                        </p:tgtEl>
                                        <p:attrNameLst>
                                          <p:attrName>style.visibility</p:attrName>
                                        </p:attrNameLst>
                                      </p:cBhvr>
                                      <p:to>
                                        <p:strVal val="hidden"/>
                                      </p:to>
                                    </p:set>
                                  </p:childTnLst>
                                </p:cTn>
                              </p:par>
                            </p:childTnLst>
                          </p:cTn>
                        </p:par>
                        <p:par>
                          <p:cTn id="254" fill="hold">
                            <p:stCondLst>
                              <p:cond delay="23000"/>
                            </p:stCondLst>
                            <p:childTnLst>
                              <p:par>
                                <p:cTn id="255" presetID="10" presetClass="exit" presetSubtype="0" fill="hold" nodeType="afterEffect">
                                  <p:stCondLst>
                                    <p:cond delay="0"/>
                                  </p:stCondLst>
                                  <p:childTnLst>
                                    <p:animEffect transition="out" filter="fade">
                                      <p:cBhvr>
                                        <p:cTn id="256" dur="500"/>
                                        <p:tgtEl>
                                          <p:spTgt spid="119"/>
                                        </p:tgtEl>
                                      </p:cBhvr>
                                    </p:animEffect>
                                    <p:set>
                                      <p:cBhvr>
                                        <p:cTn id="257" dur="1" fill="hold">
                                          <p:stCondLst>
                                            <p:cond delay="499"/>
                                          </p:stCondLst>
                                        </p:cTn>
                                        <p:tgtEl>
                                          <p:spTgt spid="119"/>
                                        </p:tgtEl>
                                        <p:attrNameLst>
                                          <p:attrName>style.visibility</p:attrName>
                                        </p:attrNameLst>
                                      </p:cBhvr>
                                      <p:to>
                                        <p:strVal val="hidden"/>
                                      </p:to>
                                    </p:set>
                                  </p:childTnLst>
                                </p:cTn>
                              </p:par>
                            </p:childTnLst>
                          </p:cTn>
                        </p:par>
                        <p:par>
                          <p:cTn id="258" fill="hold">
                            <p:stCondLst>
                              <p:cond delay="23500"/>
                            </p:stCondLst>
                            <p:childTnLst>
                              <p:par>
                                <p:cTn id="259" presetID="10" presetClass="exit" presetSubtype="0" fill="hold" nodeType="afterEffect">
                                  <p:stCondLst>
                                    <p:cond delay="0"/>
                                  </p:stCondLst>
                                  <p:childTnLst>
                                    <p:animEffect transition="out" filter="fade">
                                      <p:cBhvr>
                                        <p:cTn id="260" dur="500"/>
                                        <p:tgtEl>
                                          <p:spTgt spid="122"/>
                                        </p:tgtEl>
                                      </p:cBhvr>
                                    </p:animEffect>
                                    <p:set>
                                      <p:cBhvr>
                                        <p:cTn id="261" dur="1" fill="hold">
                                          <p:stCondLst>
                                            <p:cond delay="499"/>
                                          </p:stCondLst>
                                        </p:cTn>
                                        <p:tgtEl>
                                          <p:spTgt spid="122"/>
                                        </p:tgtEl>
                                        <p:attrNameLst>
                                          <p:attrName>style.visibility</p:attrName>
                                        </p:attrNameLst>
                                      </p:cBhvr>
                                      <p:to>
                                        <p:strVal val="hidden"/>
                                      </p:to>
                                    </p:set>
                                  </p:childTnLst>
                                </p:cTn>
                              </p:par>
                            </p:childTnLst>
                          </p:cTn>
                        </p:par>
                        <p:par>
                          <p:cTn id="262" fill="hold">
                            <p:stCondLst>
                              <p:cond delay="24000"/>
                            </p:stCondLst>
                            <p:childTnLst>
                              <p:par>
                                <p:cTn id="263" presetID="10" presetClass="entr" presetSubtype="0" fill="hold" nodeType="afterEffect">
                                  <p:stCondLst>
                                    <p:cond delay="0"/>
                                  </p:stCondLst>
                                  <p:childTnLst>
                                    <p:set>
                                      <p:cBhvr>
                                        <p:cTn id="264" dur="1" fill="hold">
                                          <p:stCondLst>
                                            <p:cond delay="0"/>
                                          </p:stCondLst>
                                        </p:cTn>
                                        <p:tgtEl>
                                          <p:spTgt spid="176"/>
                                        </p:tgtEl>
                                        <p:attrNameLst>
                                          <p:attrName>style.visibility</p:attrName>
                                        </p:attrNameLst>
                                      </p:cBhvr>
                                      <p:to>
                                        <p:strVal val="visible"/>
                                      </p:to>
                                    </p:set>
                                    <p:animEffect transition="in" filter="fade">
                                      <p:cBhvr>
                                        <p:cTn id="265" dur="500"/>
                                        <p:tgtEl>
                                          <p:spTgt spid="176"/>
                                        </p:tgtEl>
                                      </p:cBhvr>
                                    </p:animEffect>
                                  </p:childTnLst>
                                </p:cTn>
                              </p:par>
                              <p:par>
                                <p:cTn id="266" presetID="10" presetClass="entr" presetSubtype="0" fill="hold" nodeType="withEffect">
                                  <p:stCondLst>
                                    <p:cond delay="0"/>
                                  </p:stCondLst>
                                  <p:childTnLst>
                                    <p:set>
                                      <p:cBhvr>
                                        <p:cTn id="267" dur="1" fill="hold">
                                          <p:stCondLst>
                                            <p:cond delay="0"/>
                                          </p:stCondLst>
                                        </p:cTn>
                                        <p:tgtEl>
                                          <p:spTgt spid="127"/>
                                        </p:tgtEl>
                                        <p:attrNameLst>
                                          <p:attrName>style.visibility</p:attrName>
                                        </p:attrNameLst>
                                      </p:cBhvr>
                                      <p:to>
                                        <p:strVal val="visible"/>
                                      </p:to>
                                    </p:set>
                                    <p:animEffect transition="in" filter="fade">
                                      <p:cBhvr>
                                        <p:cTn id="268" dur="500"/>
                                        <p:tgtEl>
                                          <p:spTgt spid="127"/>
                                        </p:tgtEl>
                                      </p:cBhvr>
                                    </p:animEffect>
                                  </p:childTnLst>
                                </p:cTn>
                              </p:par>
                            </p:childTnLst>
                          </p:cTn>
                        </p:par>
                        <p:par>
                          <p:cTn id="269" fill="hold">
                            <p:stCondLst>
                              <p:cond delay="24500"/>
                            </p:stCondLst>
                            <p:childTnLst>
                              <p:par>
                                <p:cTn id="270" presetID="10" presetClass="entr" presetSubtype="0" fill="hold" nodeType="afterEffect">
                                  <p:stCondLst>
                                    <p:cond delay="0"/>
                                  </p:stCondLst>
                                  <p:childTnLst>
                                    <p:set>
                                      <p:cBhvr>
                                        <p:cTn id="271" dur="1" fill="hold">
                                          <p:stCondLst>
                                            <p:cond delay="0"/>
                                          </p:stCondLst>
                                        </p:cTn>
                                        <p:tgtEl>
                                          <p:spTgt spid="131"/>
                                        </p:tgtEl>
                                        <p:attrNameLst>
                                          <p:attrName>style.visibility</p:attrName>
                                        </p:attrNameLst>
                                      </p:cBhvr>
                                      <p:to>
                                        <p:strVal val="visible"/>
                                      </p:to>
                                    </p:set>
                                    <p:animEffect transition="in" filter="fade">
                                      <p:cBhvr>
                                        <p:cTn id="272" dur="500"/>
                                        <p:tgtEl>
                                          <p:spTgt spid="131"/>
                                        </p:tgtEl>
                                      </p:cBhvr>
                                    </p:animEffect>
                                  </p:childTnLst>
                                </p:cTn>
                              </p:par>
                            </p:childTnLst>
                          </p:cTn>
                        </p:par>
                        <p:par>
                          <p:cTn id="273" fill="hold">
                            <p:stCondLst>
                              <p:cond delay="25000"/>
                            </p:stCondLst>
                            <p:childTnLst>
                              <p:par>
                                <p:cTn id="274" presetID="10" presetClass="entr" presetSubtype="0" fill="hold" nodeType="afterEffect">
                                  <p:stCondLst>
                                    <p:cond delay="0"/>
                                  </p:stCondLst>
                                  <p:childTnLst>
                                    <p:set>
                                      <p:cBhvr>
                                        <p:cTn id="275" dur="1" fill="hold">
                                          <p:stCondLst>
                                            <p:cond delay="0"/>
                                          </p:stCondLst>
                                        </p:cTn>
                                        <p:tgtEl>
                                          <p:spTgt spid="132"/>
                                        </p:tgtEl>
                                        <p:attrNameLst>
                                          <p:attrName>style.visibility</p:attrName>
                                        </p:attrNameLst>
                                      </p:cBhvr>
                                      <p:to>
                                        <p:strVal val="visible"/>
                                      </p:to>
                                    </p:set>
                                    <p:animEffect transition="in" filter="fade">
                                      <p:cBhvr>
                                        <p:cTn id="276" dur="500"/>
                                        <p:tgtEl>
                                          <p:spTgt spid="132"/>
                                        </p:tgtEl>
                                      </p:cBhvr>
                                    </p:animEffect>
                                  </p:childTnLst>
                                </p:cTn>
                              </p:par>
                            </p:childTnLst>
                          </p:cTn>
                        </p:par>
                        <p:par>
                          <p:cTn id="277" fill="hold">
                            <p:stCondLst>
                              <p:cond delay="25500"/>
                            </p:stCondLst>
                            <p:childTnLst>
                              <p:par>
                                <p:cTn id="278" presetID="10" presetClass="entr" presetSubtype="0" fill="hold" nodeType="afterEffect">
                                  <p:stCondLst>
                                    <p:cond delay="0"/>
                                  </p:stCondLst>
                                  <p:childTnLst>
                                    <p:set>
                                      <p:cBhvr>
                                        <p:cTn id="279" dur="1" fill="hold">
                                          <p:stCondLst>
                                            <p:cond delay="0"/>
                                          </p:stCondLst>
                                        </p:cTn>
                                        <p:tgtEl>
                                          <p:spTgt spid="130"/>
                                        </p:tgtEl>
                                        <p:attrNameLst>
                                          <p:attrName>style.visibility</p:attrName>
                                        </p:attrNameLst>
                                      </p:cBhvr>
                                      <p:to>
                                        <p:strVal val="visible"/>
                                      </p:to>
                                    </p:set>
                                    <p:animEffect transition="in" filter="fade">
                                      <p:cBhvr>
                                        <p:cTn id="280" dur="500"/>
                                        <p:tgtEl>
                                          <p:spTgt spid="130"/>
                                        </p:tgtEl>
                                      </p:cBhvr>
                                    </p:animEffect>
                                  </p:childTnLst>
                                </p:cTn>
                              </p:par>
                            </p:childTnLst>
                          </p:cTn>
                        </p:par>
                        <p:par>
                          <p:cTn id="281" fill="hold">
                            <p:stCondLst>
                              <p:cond delay="26000"/>
                            </p:stCondLst>
                            <p:childTnLst>
                              <p:par>
                                <p:cTn id="282" presetID="10" presetClass="entr" presetSubtype="0" fill="hold" nodeType="afterEffect">
                                  <p:stCondLst>
                                    <p:cond delay="0"/>
                                  </p:stCondLst>
                                  <p:childTnLst>
                                    <p:set>
                                      <p:cBhvr>
                                        <p:cTn id="283" dur="1" fill="hold">
                                          <p:stCondLst>
                                            <p:cond delay="0"/>
                                          </p:stCondLst>
                                        </p:cTn>
                                        <p:tgtEl>
                                          <p:spTgt spid="142"/>
                                        </p:tgtEl>
                                        <p:attrNameLst>
                                          <p:attrName>style.visibility</p:attrName>
                                        </p:attrNameLst>
                                      </p:cBhvr>
                                      <p:to>
                                        <p:strVal val="visible"/>
                                      </p:to>
                                    </p:set>
                                    <p:animEffect transition="in" filter="fade">
                                      <p:cBhvr>
                                        <p:cTn id="284" dur="500"/>
                                        <p:tgtEl>
                                          <p:spTgt spid="142"/>
                                        </p:tgtEl>
                                      </p:cBhvr>
                                    </p:animEffect>
                                  </p:childTnLst>
                                </p:cTn>
                              </p:par>
                            </p:childTnLst>
                          </p:cTn>
                        </p:par>
                        <p:par>
                          <p:cTn id="285" fill="hold">
                            <p:stCondLst>
                              <p:cond delay="26500"/>
                            </p:stCondLst>
                            <p:childTnLst>
                              <p:par>
                                <p:cTn id="286" presetID="10" presetClass="exit" presetSubtype="0" fill="hold" nodeType="afterEffect">
                                  <p:stCondLst>
                                    <p:cond delay="0"/>
                                  </p:stCondLst>
                                  <p:childTnLst>
                                    <p:animEffect transition="out" filter="fade">
                                      <p:cBhvr>
                                        <p:cTn id="287" dur="500"/>
                                        <p:tgtEl>
                                          <p:spTgt spid="116"/>
                                        </p:tgtEl>
                                      </p:cBhvr>
                                    </p:animEffect>
                                    <p:set>
                                      <p:cBhvr>
                                        <p:cTn id="288" dur="1" fill="hold">
                                          <p:stCondLst>
                                            <p:cond delay="499"/>
                                          </p:stCondLst>
                                        </p:cTn>
                                        <p:tgtEl>
                                          <p:spTgt spid="116"/>
                                        </p:tgtEl>
                                        <p:attrNameLst>
                                          <p:attrName>style.visibility</p:attrName>
                                        </p:attrNameLst>
                                      </p:cBhvr>
                                      <p:to>
                                        <p:strVal val="hidden"/>
                                      </p:to>
                                    </p:set>
                                  </p:childTnLst>
                                </p:cTn>
                              </p:par>
                            </p:childTnLst>
                          </p:cTn>
                        </p:par>
                        <p:par>
                          <p:cTn id="289" fill="hold">
                            <p:stCondLst>
                              <p:cond delay="27000"/>
                            </p:stCondLst>
                            <p:childTnLst>
                              <p:par>
                                <p:cTn id="290" presetID="10" presetClass="exit" presetSubtype="0" fill="hold" nodeType="afterEffect">
                                  <p:stCondLst>
                                    <p:cond delay="0"/>
                                  </p:stCondLst>
                                  <p:childTnLst>
                                    <p:animEffect transition="out" filter="fade">
                                      <p:cBhvr>
                                        <p:cTn id="291" dur="500"/>
                                        <p:tgtEl>
                                          <p:spTgt spid="120"/>
                                        </p:tgtEl>
                                      </p:cBhvr>
                                    </p:animEffect>
                                    <p:set>
                                      <p:cBhvr>
                                        <p:cTn id="292" dur="1" fill="hold">
                                          <p:stCondLst>
                                            <p:cond delay="499"/>
                                          </p:stCondLst>
                                        </p:cTn>
                                        <p:tgtEl>
                                          <p:spTgt spid="120"/>
                                        </p:tgtEl>
                                        <p:attrNameLst>
                                          <p:attrName>style.visibility</p:attrName>
                                        </p:attrNameLst>
                                      </p:cBhvr>
                                      <p:to>
                                        <p:strVal val="hidden"/>
                                      </p:to>
                                    </p:set>
                                  </p:childTnLst>
                                </p:cTn>
                              </p:par>
                            </p:childTnLst>
                          </p:cTn>
                        </p:par>
                        <p:par>
                          <p:cTn id="293" fill="hold">
                            <p:stCondLst>
                              <p:cond delay="27500"/>
                            </p:stCondLst>
                            <p:childTnLst>
                              <p:par>
                                <p:cTn id="294" presetID="10" presetClass="exit" presetSubtype="0" fill="hold" nodeType="afterEffect">
                                  <p:stCondLst>
                                    <p:cond delay="0"/>
                                  </p:stCondLst>
                                  <p:childTnLst>
                                    <p:animEffect transition="out" filter="fade">
                                      <p:cBhvr>
                                        <p:cTn id="295" dur="500"/>
                                        <p:tgtEl>
                                          <p:spTgt spid="133"/>
                                        </p:tgtEl>
                                      </p:cBhvr>
                                    </p:animEffect>
                                    <p:set>
                                      <p:cBhvr>
                                        <p:cTn id="296" dur="1" fill="hold">
                                          <p:stCondLst>
                                            <p:cond delay="499"/>
                                          </p:stCondLst>
                                        </p:cTn>
                                        <p:tgtEl>
                                          <p:spTgt spid="133"/>
                                        </p:tgtEl>
                                        <p:attrNameLst>
                                          <p:attrName>style.visibility</p:attrName>
                                        </p:attrNameLst>
                                      </p:cBhvr>
                                      <p:to>
                                        <p:strVal val="hidden"/>
                                      </p:to>
                                    </p:set>
                                  </p:childTnLst>
                                </p:cTn>
                              </p:par>
                            </p:childTnLst>
                          </p:cTn>
                        </p:par>
                        <p:par>
                          <p:cTn id="297" fill="hold">
                            <p:stCondLst>
                              <p:cond delay="28000"/>
                            </p:stCondLst>
                            <p:childTnLst>
                              <p:par>
                                <p:cTn id="298" presetID="10" presetClass="exit" presetSubtype="0" fill="hold" nodeType="afterEffect">
                                  <p:stCondLst>
                                    <p:cond delay="0"/>
                                  </p:stCondLst>
                                  <p:childTnLst>
                                    <p:animEffect transition="out" filter="fade">
                                      <p:cBhvr>
                                        <p:cTn id="299" dur="500"/>
                                        <p:tgtEl>
                                          <p:spTgt spid="135"/>
                                        </p:tgtEl>
                                      </p:cBhvr>
                                    </p:animEffect>
                                    <p:set>
                                      <p:cBhvr>
                                        <p:cTn id="300" dur="1" fill="hold">
                                          <p:stCondLst>
                                            <p:cond delay="499"/>
                                          </p:stCondLst>
                                        </p:cTn>
                                        <p:tgtEl>
                                          <p:spTgt spid="135"/>
                                        </p:tgtEl>
                                        <p:attrNameLst>
                                          <p:attrName>style.visibility</p:attrName>
                                        </p:attrNameLst>
                                      </p:cBhvr>
                                      <p:to>
                                        <p:strVal val="hidden"/>
                                      </p:to>
                                    </p:set>
                                  </p:childTnLst>
                                </p:cTn>
                              </p:par>
                            </p:childTnLst>
                          </p:cTn>
                        </p:par>
                        <p:par>
                          <p:cTn id="301" fill="hold">
                            <p:stCondLst>
                              <p:cond delay="28500"/>
                            </p:stCondLst>
                            <p:childTnLst>
                              <p:par>
                                <p:cTn id="302" presetID="10" presetClass="entr" presetSubtype="0" fill="hold" nodeType="afterEffect">
                                  <p:stCondLst>
                                    <p:cond delay="0"/>
                                  </p:stCondLst>
                                  <p:childTnLst>
                                    <p:set>
                                      <p:cBhvr>
                                        <p:cTn id="303" dur="1" fill="hold">
                                          <p:stCondLst>
                                            <p:cond delay="0"/>
                                          </p:stCondLst>
                                        </p:cTn>
                                        <p:tgtEl>
                                          <p:spTgt spid="146"/>
                                        </p:tgtEl>
                                        <p:attrNameLst>
                                          <p:attrName>style.visibility</p:attrName>
                                        </p:attrNameLst>
                                      </p:cBhvr>
                                      <p:to>
                                        <p:strVal val="visible"/>
                                      </p:to>
                                    </p:set>
                                    <p:animEffect transition="in" filter="fade">
                                      <p:cBhvr>
                                        <p:cTn id="304" dur="500"/>
                                        <p:tgtEl>
                                          <p:spTgt spid="146"/>
                                        </p:tgtEl>
                                      </p:cBhvr>
                                    </p:animEffect>
                                  </p:childTnLst>
                                </p:cTn>
                              </p:par>
                            </p:childTnLst>
                          </p:cTn>
                        </p:par>
                        <p:par>
                          <p:cTn id="305" fill="hold">
                            <p:stCondLst>
                              <p:cond delay="29000"/>
                            </p:stCondLst>
                            <p:childTnLst>
                              <p:par>
                                <p:cTn id="306" presetID="10" presetClass="entr" presetSubtype="0" fill="hold" nodeType="afterEffect">
                                  <p:stCondLst>
                                    <p:cond delay="0"/>
                                  </p:stCondLst>
                                  <p:childTnLst>
                                    <p:set>
                                      <p:cBhvr>
                                        <p:cTn id="307" dur="1" fill="hold">
                                          <p:stCondLst>
                                            <p:cond delay="0"/>
                                          </p:stCondLst>
                                        </p:cTn>
                                        <p:tgtEl>
                                          <p:spTgt spid="144"/>
                                        </p:tgtEl>
                                        <p:attrNameLst>
                                          <p:attrName>style.visibility</p:attrName>
                                        </p:attrNameLst>
                                      </p:cBhvr>
                                      <p:to>
                                        <p:strVal val="visible"/>
                                      </p:to>
                                    </p:set>
                                    <p:animEffect transition="in" filter="fade">
                                      <p:cBhvr>
                                        <p:cTn id="308" dur="500"/>
                                        <p:tgtEl>
                                          <p:spTgt spid="144"/>
                                        </p:tgtEl>
                                      </p:cBhvr>
                                    </p:animEffect>
                                  </p:childTnLst>
                                </p:cTn>
                              </p:par>
                            </p:childTnLst>
                          </p:cTn>
                        </p:par>
                        <p:par>
                          <p:cTn id="309" fill="hold">
                            <p:stCondLst>
                              <p:cond delay="29500"/>
                            </p:stCondLst>
                            <p:childTnLst>
                              <p:par>
                                <p:cTn id="310" presetID="10" presetClass="entr" presetSubtype="0" fill="hold" nodeType="afterEffect">
                                  <p:stCondLst>
                                    <p:cond delay="0"/>
                                  </p:stCondLst>
                                  <p:childTnLst>
                                    <p:set>
                                      <p:cBhvr>
                                        <p:cTn id="311" dur="1" fill="hold">
                                          <p:stCondLst>
                                            <p:cond delay="0"/>
                                          </p:stCondLst>
                                        </p:cTn>
                                        <p:tgtEl>
                                          <p:spTgt spid="147"/>
                                        </p:tgtEl>
                                        <p:attrNameLst>
                                          <p:attrName>style.visibility</p:attrName>
                                        </p:attrNameLst>
                                      </p:cBhvr>
                                      <p:to>
                                        <p:strVal val="visible"/>
                                      </p:to>
                                    </p:set>
                                    <p:animEffect transition="in" filter="fade">
                                      <p:cBhvr>
                                        <p:cTn id="312" dur="500"/>
                                        <p:tgtEl>
                                          <p:spTgt spid="147"/>
                                        </p:tgtEl>
                                      </p:cBhvr>
                                    </p:animEffect>
                                  </p:childTnLst>
                                </p:cTn>
                              </p:par>
                            </p:childTnLst>
                          </p:cTn>
                        </p:par>
                        <p:par>
                          <p:cTn id="313" fill="hold">
                            <p:stCondLst>
                              <p:cond delay="30000"/>
                            </p:stCondLst>
                            <p:childTnLst>
                              <p:par>
                                <p:cTn id="314" presetID="10" presetClass="entr" presetSubtype="0" fill="hold" nodeType="afterEffect">
                                  <p:stCondLst>
                                    <p:cond delay="0"/>
                                  </p:stCondLst>
                                  <p:childTnLst>
                                    <p:set>
                                      <p:cBhvr>
                                        <p:cTn id="315" dur="1" fill="hold">
                                          <p:stCondLst>
                                            <p:cond delay="0"/>
                                          </p:stCondLst>
                                        </p:cTn>
                                        <p:tgtEl>
                                          <p:spTgt spid="106"/>
                                        </p:tgtEl>
                                        <p:attrNameLst>
                                          <p:attrName>style.visibility</p:attrName>
                                        </p:attrNameLst>
                                      </p:cBhvr>
                                      <p:to>
                                        <p:strVal val="visible"/>
                                      </p:to>
                                    </p:set>
                                    <p:animEffect transition="in" filter="fade">
                                      <p:cBhvr>
                                        <p:cTn id="316" dur="500"/>
                                        <p:tgtEl>
                                          <p:spTgt spid="106"/>
                                        </p:tgtEl>
                                      </p:cBhvr>
                                    </p:animEffect>
                                  </p:childTnLst>
                                </p:cTn>
                              </p:par>
                            </p:childTnLst>
                          </p:cTn>
                        </p:par>
                        <p:par>
                          <p:cTn id="317" fill="hold">
                            <p:stCondLst>
                              <p:cond delay="30500"/>
                            </p:stCondLst>
                            <p:childTnLst>
                              <p:par>
                                <p:cTn id="318" presetID="10" presetClass="exit" presetSubtype="0" fill="hold" nodeType="afterEffect">
                                  <p:stCondLst>
                                    <p:cond delay="0"/>
                                  </p:stCondLst>
                                  <p:childTnLst>
                                    <p:animEffect transition="out" filter="fade">
                                      <p:cBhvr>
                                        <p:cTn id="319" dur="500"/>
                                        <p:tgtEl>
                                          <p:spTgt spid="131"/>
                                        </p:tgtEl>
                                      </p:cBhvr>
                                    </p:animEffect>
                                    <p:set>
                                      <p:cBhvr>
                                        <p:cTn id="320" dur="1" fill="hold">
                                          <p:stCondLst>
                                            <p:cond delay="499"/>
                                          </p:stCondLst>
                                        </p:cTn>
                                        <p:tgtEl>
                                          <p:spTgt spid="131"/>
                                        </p:tgtEl>
                                        <p:attrNameLst>
                                          <p:attrName>style.visibility</p:attrName>
                                        </p:attrNameLst>
                                      </p:cBhvr>
                                      <p:to>
                                        <p:strVal val="hidden"/>
                                      </p:to>
                                    </p:set>
                                  </p:childTnLst>
                                </p:cTn>
                              </p:par>
                            </p:childTnLst>
                          </p:cTn>
                        </p:par>
                        <p:par>
                          <p:cTn id="321" fill="hold">
                            <p:stCondLst>
                              <p:cond delay="31000"/>
                            </p:stCondLst>
                            <p:childTnLst>
                              <p:par>
                                <p:cTn id="322" presetID="10" presetClass="exit" presetSubtype="0" fill="hold" nodeType="afterEffect">
                                  <p:stCondLst>
                                    <p:cond delay="0"/>
                                  </p:stCondLst>
                                  <p:childTnLst>
                                    <p:animEffect transition="out" filter="fade">
                                      <p:cBhvr>
                                        <p:cTn id="323" dur="500"/>
                                        <p:tgtEl>
                                          <p:spTgt spid="134"/>
                                        </p:tgtEl>
                                      </p:cBhvr>
                                    </p:animEffect>
                                    <p:set>
                                      <p:cBhvr>
                                        <p:cTn id="324" dur="1" fill="hold">
                                          <p:stCondLst>
                                            <p:cond delay="499"/>
                                          </p:stCondLst>
                                        </p:cTn>
                                        <p:tgtEl>
                                          <p:spTgt spid="134"/>
                                        </p:tgtEl>
                                        <p:attrNameLst>
                                          <p:attrName>style.visibility</p:attrName>
                                        </p:attrNameLst>
                                      </p:cBhvr>
                                      <p:to>
                                        <p:strVal val="hidden"/>
                                      </p:to>
                                    </p:set>
                                  </p:childTnLst>
                                </p:cTn>
                              </p:par>
                            </p:childTnLst>
                          </p:cTn>
                        </p:par>
                        <p:par>
                          <p:cTn id="325" fill="hold">
                            <p:stCondLst>
                              <p:cond delay="31500"/>
                            </p:stCondLst>
                            <p:childTnLst>
                              <p:par>
                                <p:cTn id="326" presetID="10" presetClass="exit" presetSubtype="0" fill="hold" nodeType="afterEffect">
                                  <p:stCondLst>
                                    <p:cond delay="0"/>
                                  </p:stCondLst>
                                  <p:childTnLst>
                                    <p:animEffect transition="out" filter="fade">
                                      <p:cBhvr>
                                        <p:cTn id="327" dur="500"/>
                                        <p:tgtEl>
                                          <p:spTgt spid="126"/>
                                        </p:tgtEl>
                                      </p:cBhvr>
                                    </p:animEffect>
                                    <p:set>
                                      <p:cBhvr>
                                        <p:cTn id="328" dur="1" fill="hold">
                                          <p:stCondLst>
                                            <p:cond delay="499"/>
                                          </p:stCondLst>
                                        </p:cTn>
                                        <p:tgtEl>
                                          <p:spTgt spid="126"/>
                                        </p:tgtEl>
                                        <p:attrNameLst>
                                          <p:attrName>style.visibility</p:attrName>
                                        </p:attrNameLst>
                                      </p:cBhvr>
                                      <p:to>
                                        <p:strVal val="hidden"/>
                                      </p:to>
                                    </p:set>
                                  </p:childTnLst>
                                </p:cTn>
                              </p:par>
                            </p:childTnLst>
                          </p:cTn>
                        </p:par>
                        <p:par>
                          <p:cTn id="329" fill="hold">
                            <p:stCondLst>
                              <p:cond delay="32000"/>
                            </p:stCondLst>
                            <p:childTnLst>
                              <p:par>
                                <p:cTn id="330" presetID="10" presetClass="entr" presetSubtype="0" fill="hold" nodeType="afterEffect">
                                  <p:stCondLst>
                                    <p:cond delay="0"/>
                                  </p:stCondLst>
                                  <p:childTnLst>
                                    <p:set>
                                      <p:cBhvr>
                                        <p:cTn id="331" dur="1" fill="hold">
                                          <p:stCondLst>
                                            <p:cond delay="0"/>
                                          </p:stCondLst>
                                        </p:cTn>
                                        <p:tgtEl>
                                          <p:spTgt spid="150"/>
                                        </p:tgtEl>
                                        <p:attrNameLst>
                                          <p:attrName>style.visibility</p:attrName>
                                        </p:attrNameLst>
                                      </p:cBhvr>
                                      <p:to>
                                        <p:strVal val="visible"/>
                                      </p:to>
                                    </p:set>
                                    <p:animEffect transition="in" filter="fade">
                                      <p:cBhvr>
                                        <p:cTn id="332" dur="500"/>
                                        <p:tgtEl>
                                          <p:spTgt spid="150"/>
                                        </p:tgtEl>
                                      </p:cBhvr>
                                    </p:animEffect>
                                  </p:childTnLst>
                                </p:cTn>
                              </p:par>
                            </p:childTnLst>
                          </p:cTn>
                        </p:par>
                        <p:par>
                          <p:cTn id="333" fill="hold">
                            <p:stCondLst>
                              <p:cond delay="32500"/>
                            </p:stCondLst>
                            <p:childTnLst>
                              <p:par>
                                <p:cTn id="334" presetID="10" presetClass="entr" presetSubtype="0" fill="hold" nodeType="afterEffect">
                                  <p:stCondLst>
                                    <p:cond delay="0"/>
                                  </p:stCondLst>
                                  <p:childTnLst>
                                    <p:set>
                                      <p:cBhvr>
                                        <p:cTn id="335" dur="1" fill="hold">
                                          <p:stCondLst>
                                            <p:cond delay="0"/>
                                          </p:stCondLst>
                                        </p:cTn>
                                        <p:tgtEl>
                                          <p:spTgt spid="145"/>
                                        </p:tgtEl>
                                        <p:attrNameLst>
                                          <p:attrName>style.visibility</p:attrName>
                                        </p:attrNameLst>
                                      </p:cBhvr>
                                      <p:to>
                                        <p:strVal val="visible"/>
                                      </p:to>
                                    </p:set>
                                    <p:animEffect transition="in" filter="fade">
                                      <p:cBhvr>
                                        <p:cTn id="336" dur="500"/>
                                        <p:tgtEl>
                                          <p:spTgt spid="145"/>
                                        </p:tgtEl>
                                      </p:cBhvr>
                                    </p:animEffect>
                                  </p:childTnLst>
                                </p:cTn>
                              </p:par>
                            </p:childTnLst>
                          </p:cTn>
                        </p:par>
                        <p:par>
                          <p:cTn id="337" fill="hold">
                            <p:stCondLst>
                              <p:cond delay="33000"/>
                            </p:stCondLst>
                            <p:childTnLst>
                              <p:par>
                                <p:cTn id="338" presetID="10" presetClass="entr" presetSubtype="0" fill="hold" nodeType="afterEffect">
                                  <p:stCondLst>
                                    <p:cond delay="0"/>
                                  </p:stCondLst>
                                  <p:childTnLst>
                                    <p:set>
                                      <p:cBhvr>
                                        <p:cTn id="339" dur="1" fill="hold">
                                          <p:stCondLst>
                                            <p:cond delay="0"/>
                                          </p:stCondLst>
                                        </p:cTn>
                                        <p:tgtEl>
                                          <p:spTgt spid="148"/>
                                        </p:tgtEl>
                                        <p:attrNameLst>
                                          <p:attrName>style.visibility</p:attrName>
                                        </p:attrNameLst>
                                      </p:cBhvr>
                                      <p:to>
                                        <p:strVal val="visible"/>
                                      </p:to>
                                    </p:set>
                                    <p:animEffect transition="in" filter="fade">
                                      <p:cBhvr>
                                        <p:cTn id="340" dur="500"/>
                                        <p:tgtEl>
                                          <p:spTgt spid="148"/>
                                        </p:tgtEl>
                                      </p:cBhvr>
                                    </p:animEffect>
                                  </p:childTnLst>
                                </p:cTn>
                              </p:par>
                            </p:childTnLst>
                          </p:cTn>
                        </p:par>
                        <p:par>
                          <p:cTn id="341" fill="hold">
                            <p:stCondLst>
                              <p:cond delay="33500"/>
                            </p:stCondLst>
                            <p:childTnLst>
                              <p:par>
                                <p:cTn id="342" presetID="10" presetClass="exit" presetSubtype="0" fill="hold" nodeType="afterEffect">
                                  <p:stCondLst>
                                    <p:cond delay="0"/>
                                  </p:stCondLst>
                                  <p:childTnLst>
                                    <p:animEffect transition="out" filter="fade">
                                      <p:cBhvr>
                                        <p:cTn id="343" dur="500"/>
                                        <p:tgtEl>
                                          <p:spTgt spid="108"/>
                                        </p:tgtEl>
                                      </p:cBhvr>
                                    </p:animEffect>
                                    <p:set>
                                      <p:cBhvr>
                                        <p:cTn id="344" dur="1" fill="hold">
                                          <p:stCondLst>
                                            <p:cond delay="499"/>
                                          </p:stCondLst>
                                        </p:cTn>
                                        <p:tgtEl>
                                          <p:spTgt spid="108"/>
                                        </p:tgtEl>
                                        <p:attrNameLst>
                                          <p:attrName>style.visibility</p:attrName>
                                        </p:attrNameLst>
                                      </p:cBhvr>
                                      <p:to>
                                        <p:strVal val="hidden"/>
                                      </p:to>
                                    </p:set>
                                  </p:childTnLst>
                                </p:cTn>
                              </p:par>
                            </p:childTnLst>
                          </p:cTn>
                        </p:par>
                        <p:par>
                          <p:cTn id="345" fill="hold">
                            <p:stCondLst>
                              <p:cond delay="34000"/>
                            </p:stCondLst>
                            <p:childTnLst>
                              <p:par>
                                <p:cTn id="346" presetID="10" presetClass="exit" presetSubtype="0" fill="hold" nodeType="afterEffect">
                                  <p:stCondLst>
                                    <p:cond delay="0"/>
                                  </p:stCondLst>
                                  <p:childTnLst>
                                    <p:animEffect transition="out" filter="fade">
                                      <p:cBhvr>
                                        <p:cTn id="347" dur="500"/>
                                        <p:tgtEl>
                                          <p:spTgt spid="176"/>
                                        </p:tgtEl>
                                      </p:cBhvr>
                                    </p:animEffect>
                                    <p:set>
                                      <p:cBhvr>
                                        <p:cTn id="348" dur="1" fill="hold">
                                          <p:stCondLst>
                                            <p:cond delay="499"/>
                                          </p:stCondLst>
                                        </p:cTn>
                                        <p:tgtEl>
                                          <p:spTgt spid="176"/>
                                        </p:tgtEl>
                                        <p:attrNameLst>
                                          <p:attrName>style.visibility</p:attrName>
                                        </p:attrNameLst>
                                      </p:cBhvr>
                                      <p:to>
                                        <p:strVal val="hidden"/>
                                      </p:to>
                                    </p:set>
                                  </p:childTnLst>
                                </p:cTn>
                              </p:par>
                            </p:childTnLst>
                          </p:cTn>
                        </p:par>
                        <p:par>
                          <p:cTn id="349" fill="hold">
                            <p:stCondLst>
                              <p:cond delay="34500"/>
                            </p:stCondLst>
                            <p:childTnLst>
                              <p:par>
                                <p:cTn id="350" presetID="10" presetClass="exit" presetSubtype="0" fill="hold" nodeType="afterEffect">
                                  <p:stCondLst>
                                    <p:cond delay="0"/>
                                  </p:stCondLst>
                                  <p:childTnLst>
                                    <p:animEffect transition="out" filter="fade">
                                      <p:cBhvr>
                                        <p:cTn id="351" dur="500"/>
                                        <p:tgtEl>
                                          <p:spTgt spid="124"/>
                                        </p:tgtEl>
                                      </p:cBhvr>
                                    </p:animEffect>
                                    <p:set>
                                      <p:cBhvr>
                                        <p:cTn id="352" dur="1" fill="hold">
                                          <p:stCondLst>
                                            <p:cond delay="499"/>
                                          </p:stCondLst>
                                        </p:cTn>
                                        <p:tgtEl>
                                          <p:spTgt spid="124"/>
                                        </p:tgtEl>
                                        <p:attrNameLst>
                                          <p:attrName>style.visibility</p:attrName>
                                        </p:attrNameLst>
                                      </p:cBhvr>
                                      <p:to>
                                        <p:strVal val="hidden"/>
                                      </p:to>
                                    </p:set>
                                  </p:childTnLst>
                                </p:cTn>
                              </p:par>
                            </p:childTnLst>
                          </p:cTn>
                        </p:par>
                        <p:par>
                          <p:cTn id="353" fill="hold">
                            <p:stCondLst>
                              <p:cond delay="35000"/>
                            </p:stCondLst>
                            <p:childTnLst>
                              <p:par>
                                <p:cTn id="354" presetID="10" presetClass="exit" presetSubtype="0" fill="hold" nodeType="afterEffect">
                                  <p:stCondLst>
                                    <p:cond delay="0"/>
                                  </p:stCondLst>
                                  <p:childTnLst>
                                    <p:animEffect transition="out" filter="fade">
                                      <p:cBhvr>
                                        <p:cTn id="355" dur="500"/>
                                        <p:tgtEl>
                                          <p:spTgt spid="125"/>
                                        </p:tgtEl>
                                      </p:cBhvr>
                                    </p:animEffect>
                                    <p:set>
                                      <p:cBhvr>
                                        <p:cTn id="356" dur="1" fill="hold">
                                          <p:stCondLst>
                                            <p:cond delay="499"/>
                                          </p:stCondLst>
                                        </p:cTn>
                                        <p:tgtEl>
                                          <p:spTgt spid="125"/>
                                        </p:tgtEl>
                                        <p:attrNameLst>
                                          <p:attrName>style.visibility</p:attrName>
                                        </p:attrNameLst>
                                      </p:cBhvr>
                                      <p:to>
                                        <p:strVal val="hidden"/>
                                      </p:to>
                                    </p:set>
                                  </p:childTnLst>
                                </p:cTn>
                              </p:par>
                            </p:childTnLst>
                          </p:cTn>
                        </p:par>
                        <p:par>
                          <p:cTn id="357" fill="hold">
                            <p:stCondLst>
                              <p:cond delay="35500"/>
                            </p:stCondLst>
                            <p:childTnLst>
                              <p:par>
                                <p:cTn id="358" presetID="10" presetClass="entr" presetSubtype="0" fill="hold" nodeType="afterEffect">
                                  <p:stCondLst>
                                    <p:cond delay="0"/>
                                  </p:stCondLst>
                                  <p:childTnLst>
                                    <p:set>
                                      <p:cBhvr>
                                        <p:cTn id="359" dur="1" fill="hold">
                                          <p:stCondLst>
                                            <p:cond delay="0"/>
                                          </p:stCondLst>
                                        </p:cTn>
                                        <p:tgtEl>
                                          <p:spTgt spid="149"/>
                                        </p:tgtEl>
                                        <p:attrNameLst>
                                          <p:attrName>style.visibility</p:attrName>
                                        </p:attrNameLst>
                                      </p:cBhvr>
                                      <p:to>
                                        <p:strVal val="visible"/>
                                      </p:to>
                                    </p:set>
                                    <p:animEffect transition="in" filter="fade">
                                      <p:cBhvr>
                                        <p:cTn id="360" dur="500"/>
                                        <p:tgtEl>
                                          <p:spTgt spid="149"/>
                                        </p:tgtEl>
                                      </p:cBhvr>
                                    </p:animEffect>
                                  </p:childTnLst>
                                </p:cTn>
                              </p:par>
                            </p:childTnLst>
                          </p:cTn>
                        </p:par>
                        <p:par>
                          <p:cTn id="361" fill="hold">
                            <p:stCondLst>
                              <p:cond delay="36000"/>
                            </p:stCondLst>
                            <p:childTnLst>
                              <p:par>
                                <p:cTn id="362" presetID="10" presetClass="entr" presetSubtype="0" fill="hold" nodeType="afterEffect">
                                  <p:stCondLst>
                                    <p:cond delay="0"/>
                                  </p:stCondLst>
                                  <p:childTnLst>
                                    <p:set>
                                      <p:cBhvr>
                                        <p:cTn id="363" dur="1" fill="hold">
                                          <p:stCondLst>
                                            <p:cond delay="0"/>
                                          </p:stCondLst>
                                        </p:cTn>
                                        <p:tgtEl>
                                          <p:spTgt spid="151"/>
                                        </p:tgtEl>
                                        <p:attrNameLst>
                                          <p:attrName>style.visibility</p:attrName>
                                        </p:attrNameLst>
                                      </p:cBhvr>
                                      <p:to>
                                        <p:strVal val="visible"/>
                                      </p:to>
                                    </p:set>
                                    <p:animEffect transition="in" filter="fade">
                                      <p:cBhvr>
                                        <p:cTn id="364" dur="500"/>
                                        <p:tgtEl>
                                          <p:spTgt spid="151"/>
                                        </p:tgtEl>
                                      </p:cBhvr>
                                    </p:animEffect>
                                  </p:childTnLst>
                                </p:cTn>
                              </p:par>
                            </p:childTnLst>
                          </p:cTn>
                        </p:par>
                        <p:par>
                          <p:cTn id="365" fill="hold">
                            <p:stCondLst>
                              <p:cond delay="36500"/>
                            </p:stCondLst>
                            <p:childTnLst>
                              <p:par>
                                <p:cTn id="366" presetID="10" presetClass="entr" presetSubtype="0" fill="hold" nodeType="afterEffect">
                                  <p:stCondLst>
                                    <p:cond delay="0"/>
                                  </p:stCondLst>
                                  <p:childTnLst>
                                    <p:set>
                                      <p:cBhvr>
                                        <p:cTn id="367" dur="1" fill="hold">
                                          <p:stCondLst>
                                            <p:cond delay="0"/>
                                          </p:stCondLst>
                                        </p:cTn>
                                        <p:tgtEl>
                                          <p:spTgt spid="152"/>
                                        </p:tgtEl>
                                        <p:attrNameLst>
                                          <p:attrName>style.visibility</p:attrName>
                                        </p:attrNameLst>
                                      </p:cBhvr>
                                      <p:to>
                                        <p:strVal val="visible"/>
                                      </p:to>
                                    </p:set>
                                    <p:animEffect transition="in" filter="fade">
                                      <p:cBhvr>
                                        <p:cTn id="368" dur="500"/>
                                        <p:tgtEl>
                                          <p:spTgt spid="152"/>
                                        </p:tgtEl>
                                      </p:cBhvr>
                                    </p:animEffect>
                                  </p:childTnLst>
                                </p:cTn>
                              </p:par>
                            </p:childTnLst>
                          </p:cTn>
                        </p:par>
                        <p:par>
                          <p:cTn id="369" fill="hold">
                            <p:stCondLst>
                              <p:cond delay="37000"/>
                            </p:stCondLst>
                            <p:childTnLst>
                              <p:par>
                                <p:cTn id="370" presetID="10" presetClass="entr" presetSubtype="0" fill="hold" nodeType="afterEffect">
                                  <p:stCondLst>
                                    <p:cond delay="0"/>
                                  </p:stCondLst>
                                  <p:childTnLst>
                                    <p:set>
                                      <p:cBhvr>
                                        <p:cTn id="371" dur="1" fill="hold">
                                          <p:stCondLst>
                                            <p:cond delay="0"/>
                                          </p:stCondLst>
                                        </p:cTn>
                                        <p:tgtEl>
                                          <p:spTgt spid="129"/>
                                        </p:tgtEl>
                                        <p:attrNameLst>
                                          <p:attrName>style.visibility</p:attrName>
                                        </p:attrNameLst>
                                      </p:cBhvr>
                                      <p:to>
                                        <p:strVal val="visible"/>
                                      </p:to>
                                    </p:set>
                                    <p:animEffect transition="in" filter="fade">
                                      <p:cBhvr>
                                        <p:cTn id="372" dur="500"/>
                                        <p:tgtEl>
                                          <p:spTgt spid="129"/>
                                        </p:tgtEl>
                                      </p:cBhvr>
                                    </p:animEffect>
                                  </p:childTnLst>
                                </p:cTn>
                              </p:par>
                            </p:childTnLst>
                          </p:cTn>
                        </p:par>
                        <p:par>
                          <p:cTn id="373" fill="hold">
                            <p:stCondLst>
                              <p:cond delay="37500"/>
                            </p:stCondLst>
                            <p:childTnLst>
                              <p:par>
                                <p:cTn id="374" presetID="10" presetClass="exit" presetSubtype="0" fill="hold" nodeType="afterEffect">
                                  <p:stCondLst>
                                    <p:cond delay="0"/>
                                  </p:stCondLst>
                                  <p:childTnLst>
                                    <p:animEffect transition="out" filter="fade">
                                      <p:cBhvr>
                                        <p:cTn id="375" dur="500"/>
                                        <p:tgtEl>
                                          <p:spTgt spid="137"/>
                                        </p:tgtEl>
                                      </p:cBhvr>
                                    </p:animEffect>
                                    <p:set>
                                      <p:cBhvr>
                                        <p:cTn id="376" dur="1" fill="hold">
                                          <p:stCondLst>
                                            <p:cond delay="499"/>
                                          </p:stCondLst>
                                        </p:cTn>
                                        <p:tgtEl>
                                          <p:spTgt spid="137"/>
                                        </p:tgtEl>
                                        <p:attrNameLst>
                                          <p:attrName>style.visibility</p:attrName>
                                        </p:attrNameLst>
                                      </p:cBhvr>
                                      <p:to>
                                        <p:strVal val="hidden"/>
                                      </p:to>
                                    </p:set>
                                  </p:childTnLst>
                                </p:cTn>
                              </p:par>
                            </p:childTnLst>
                          </p:cTn>
                        </p:par>
                        <p:par>
                          <p:cTn id="377" fill="hold">
                            <p:stCondLst>
                              <p:cond delay="38000"/>
                            </p:stCondLst>
                            <p:childTnLst>
                              <p:par>
                                <p:cTn id="378" presetID="10" presetClass="exit" presetSubtype="0" fill="hold" nodeType="afterEffect">
                                  <p:stCondLst>
                                    <p:cond delay="0"/>
                                  </p:stCondLst>
                                  <p:childTnLst>
                                    <p:animEffect transition="out" filter="fade">
                                      <p:cBhvr>
                                        <p:cTn id="379" dur="500"/>
                                        <p:tgtEl>
                                          <p:spTgt spid="136"/>
                                        </p:tgtEl>
                                      </p:cBhvr>
                                    </p:animEffect>
                                    <p:set>
                                      <p:cBhvr>
                                        <p:cTn id="380" dur="1" fill="hold">
                                          <p:stCondLst>
                                            <p:cond delay="499"/>
                                          </p:stCondLst>
                                        </p:cTn>
                                        <p:tgtEl>
                                          <p:spTgt spid="136"/>
                                        </p:tgtEl>
                                        <p:attrNameLst>
                                          <p:attrName>style.visibility</p:attrName>
                                        </p:attrNameLst>
                                      </p:cBhvr>
                                      <p:to>
                                        <p:strVal val="hidden"/>
                                      </p:to>
                                    </p:set>
                                  </p:childTnLst>
                                </p:cTn>
                              </p:par>
                            </p:childTnLst>
                          </p:cTn>
                        </p:par>
                        <p:par>
                          <p:cTn id="381" fill="hold">
                            <p:stCondLst>
                              <p:cond delay="38500"/>
                            </p:stCondLst>
                            <p:childTnLst>
                              <p:par>
                                <p:cTn id="382" presetID="10" presetClass="exit" presetSubtype="0" fill="hold" nodeType="afterEffect">
                                  <p:stCondLst>
                                    <p:cond delay="0"/>
                                  </p:stCondLst>
                                  <p:childTnLst>
                                    <p:animEffect transition="out" filter="fade">
                                      <p:cBhvr>
                                        <p:cTn id="383" dur="500"/>
                                        <p:tgtEl>
                                          <p:spTgt spid="123"/>
                                        </p:tgtEl>
                                      </p:cBhvr>
                                    </p:animEffect>
                                    <p:set>
                                      <p:cBhvr>
                                        <p:cTn id="384" dur="1" fill="hold">
                                          <p:stCondLst>
                                            <p:cond delay="499"/>
                                          </p:stCondLst>
                                        </p:cTn>
                                        <p:tgtEl>
                                          <p:spTgt spid="123"/>
                                        </p:tgtEl>
                                        <p:attrNameLst>
                                          <p:attrName>style.visibility</p:attrName>
                                        </p:attrNameLst>
                                      </p:cBhvr>
                                      <p:to>
                                        <p:strVal val="hidden"/>
                                      </p:to>
                                    </p:set>
                                  </p:childTnLst>
                                </p:cTn>
                              </p:par>
                            </p:childTnLst>
                          </p:cTn>
                        </p:par>
                        <p:par>
                          <p:cTn id="385" fill="hold">
                            <p:stCondLst>
                              <p:cond delay="39000"/>
                            </p:stCondLst>
                            <p:childTnLst>
                              <p:par>
                                <p:cTn id="386" presetID="10" presetClass="exit" presetSubtype="0" fill="hold" nodeType="afterEffect">
                                  <p:stCondLst>
                                    <p:cond delay="0"/>
                                  </p:stCondLst>
                                  <p:childTnLst>
                                    <p:animEffect transition="out" filter="fade">
                                      <p:cBhvr>
                                        <p:cTn id="387" dur="500"/>
                                        <p:tgtEl>
                                          <p:spTgt spid="132"/>
                                        </p:tgtEl>
                                      </p:cBhvr>
                                    </p:animEffect>
                                    <p:set>
                                      <p:cBhvr>
                                        <p:cTn id="388" dur="1" fill="hold">
                                          <p:stCondLst>
                                            <p:cond delay="499"/>
                                          </p:stCondLst>
                                        </p:cTn>
                                        <p:tgtEl>
                                          <p:spTgt spid="132"/>
                                        </p:tgtEl>
                                        <p:attrNameLst>
                                          <p:attrName>style.visibility</p:attrName>
                                        </p:attrNameLst>
                                      </p:cBhvr>
                                      <p:to>
                                        <p:strVal val="hidden"/>
                                      </p:to>
                                    </p:set>
                                  </p:childTnLst>
                                </p:cTn>
                              </p:par>
                            </p:childTnLst>
                          </p:cTn>
                        </p:par>
                        <p:par>
                          <p:cTn id="389" fill="hold">
                            <p:stCondLst>
                              <p:cond delay="39500"/>
                            </p:stCondLst>
                            <p:childTnLst>
                              <p:par>
                                <p:cTn id="390" presetID="10" presetClass="entr" presetSubtype="0" fill="hold" nodeType="afterEffect">
                                  <p:stCondLst>
                                    <p:cond delay="0"/>
                                  </p:stCondLst>
                                  <p:childTnLst>
                                    <p:set>
                                      <p:cBhvr>
                                        <p:cTn id="391" dur="1" fill="hold">
                                          <p:stCondLst>
                                            <p:cond delay="0"/>
                                          </p:stCondLst>
                                        </p:cTn>
                                        <p:tgtEl>
                                          <p:spTgt spid="141"/>
                                        </p:tgtEl>
                                        <p:attrNameLst>
                                          <p:attrName>style.visibility</p:attrName>
                                        </p:attrNameLst>
                                      </p:cBhvr>
                                      <p:to>
                                        <p:strVal val="visible"/>
                                      </p:to>
                                    </p:set>
                                    <p:animEffect transition="in" filter="fade">
                                      <p:cBhvr>
                                        <p:cTn id="392" dur="500"/>
                                        <p:tgtEl>
                                          <p:spTgt spid="141"/>
                                        </p:tgtEl>
                                      </p:cBhvr>
                                    </p:animEffect>
                                  </p:childTnLst>
                                </p:cTn>
                              </p:par>
                            </p:childTnLst>
                          </p:cTn>
                        </p:par>
                        <p:par>
                          <p:cTn id="393" fill="hold">
                            <p:stCondLst>
                              <p:cond delay="40000"/>
                            </p:stCondLst>
                            <p:childTnLst>
                              <p:par>
                                <p:cTn id="394" presetID="10" presetClass="entr" presetSubtype="0" fill="hold" nodeType="afterEffect">
                                  <p:stCondLst>
                                    <p:cond delay="0"/>
                                  </p:stCondLst>
                                  <p:childTnLst>
                                    <p:set>
                                      <p:cBhvr>
                                        <p:cTn id="395" dur="1" fill="hold">
                                          <p:stCondLst>
                                            <p:cond delay="0"/>
                                          </p:stCondLst>
                                        </p:cTn>
                                        <p:tgtEl>
                                          <p:spTgt spid="143"/>
                                        </p:tgtEl>
                                        <p:attrNameLst>
                                          <p:attrName>style.visibility</p:attrName>
                                        </p:attrNameLst>
                                      </p:cBhvr>
                                      <p:to>
                                        <p:strVal val="visible"/>
                                      </p:to>
                                    </p:set>
                                    <p:animEffect transition="in" filter="fade">
                                      <p:cBhvr>
                                        <p:cTn id="396" dur="500"/>
                                        <p:tgtEl>
                                          <p:spTgt spid="143"/>
                                        </p:tgtEl>
                                      </p:cBhvr>
                                    </p:animEffect>
                                  </p:childTnLst>
                                </p:cTn>
                              </p:par>
                            </p:childTnLst>
                          </p:cTn>
                        </p:par>
                        <p:par>
                          <p:cTn id="397" fill="hold">
                            <p:stCondLst>
                              <p:cond delay="40500"/>
                            </p:stCondLst>
                            <p:childTnLst>
                              <p:par>
                                <p:cTn id="398" presetID="10" presetClass="entr" presetSubtype="0" fill="hold" nodeType="afterEffect">
                                  <p:stCondLst>
                                    <p:cond delay="0"/>
                                  </p:stCondLst>
                                  <p:childTnLst>
                                    <p:set>
                                      <p:cBhvr>
                                        <p:cTn id="399" dur="1" fill="hold">
                                          <p:stCondLst>
                                            <p:cond delay="0"/>
                                          </p:stCondLst>
                                        </p:cTn>
                                        <p:tgtEl>
                                          <p:spTgt spid="153"/>
                                        </p:tgtEl>
                                        <p:attrNameLst>
                                          <p:attrName>style.visibility</p:attrName>
                                        </p:attrNameLst>
                                      </p:cBhvr>
                                      <p:to>
                                        <p:strVal val="visible"/>
                                      </p:to>
                                    </p:set>
                                    <p:animEffect transition="in" filter="fade">
                                      <p:cBhvr>
                                        <p:cTn id="400" dur="500"/>
                                        <p:tgtEl>
                                          <p:spTgt spid="153"/>
                                        </p:tgtEl>
                                      </p:cBhvr>
                                    </p:animEffect>
                                  </p:childTnLst>
                                </p:cTn>
                              </p:par>
                            </p:childTnLst>
                          </p:cTn>
                        </p:par>
                        <p:par>
                          <p:cTn id="401" fill="hold">
                            <p:stCondLst>
                              <p:cond delay="41000"/>
                            </p:stCondLst>
                            <p:childTnLst>
                              <p:par>
                                <p:cTn id="402" presetID="10" presetClass="entr" presetSubtype="0" fill="hold" nodeType="afterEffect">
                                  <p:stCondLst>
                                    <p:cond delay="0"/>
                                  </p:stCondLst>
                                  <p:childTnLst>
                                    <p:set>
                                      <p:cBhvr>
                                        <p:cTn id="403" dur="1" fill="hold">
                                          <p:stCondLst>
                                            <p:cond delay="0"/>
                                          </p:stCondLst>
                                        </p:cTn>
                                        <p:tgtEl>
                                          <p:spTgt spid="154"/>
                                        </p:tgtEl>
                                        <p:attrNameLst>
                                          <p:attrName>style.visibility</p:attrName>
                                        </p:attrNameLst>
                                      </p:cBhvr>
                                      <p:to>
                                        <p:strVal val="visible"/>
                                      </p:to>
                                    </p:set>
                                    <p:animEffect transition="in" filter="fade">
                                      <p:cBhvr>
                                        <p:cTn id="404" dur="500"/>
                                        <p:tgtEl>
                                          <p:spTgt spid="154"/>
                                        </p:tgtEl>
                                      </p:cBhvr>
                                    </p:animEffect>
                                  </p:childTnLst>
                                </p:cTn>
                              </p:par>
                            </p:childTnLst>
                          </p:cTn>
                        </p:par>
                        <p:par>
                          <p:cTn id="405" fill="hold">
                            <p:stCondLst>
                              <p:cond delay="41500"/>
                            </p:stCondLst>
                            <p:childTnLst>
                              <p:par>
                                <p:cTn id="406" presetID="10" presetClass="exit" presetSubtype="0" fill="hold" nodeType="afterEffect">
                                  <p:stCondLst>
                                    <p:cond delay="0"/>
                                  </p:stCondLst>
                                  <p:childTnLst>
                                    <p:animEffect transition="out" filter="fade">
                                      <p:cBhvr>
                                        <p:cTn id="407" dur="500"/>
                                        <p:tgtEl>
                                          <p:spTgt spid="138"/>
                                        </p:tgtEl>
                                      </p:cBhvr>
                                    </p:animEffect>
                                    <p:set>
                                      <p:cBhvr>
                                        <p:cTn id="408" dur="1" fill="hold">
                                          <p:stCondLst>
                                            <p:cond delay="499"/>
                                          </p:stCondLst>
                                        </p:cTn>
                                        <p:tgtEl>
                                          <p:spTgt spid="138"/>
                                        </p:tgtEl>
                                        <p:attrNameLst>
                                          <p:attrName>style.visibility</p:attrName>
                                        </p:attrNameLst>
                                      </p:cBhvr>
                                      <p:to>
                                        <p:strVal val="hidden"/>
                                      </p:to>
                                    </p:set>
                                  </p:childTnLst>
                                </p:cTn>
                              </p:par>
                            </p:childTnLst>
                          </p:cTn>
                        </p:par>
                        <p:par>
                          <p:cTn id="409" fill="hold">
                            <p:stCondLst>
                              <p:cond delay="42000"/>
                            </p:stCondLst>
                            <p:childTnLst>
                              <p:par>
                                <p:cTn id="410" presetID="10" presetClass="entr" presetSubtype="0" fill="hold" nodeType="afterEffect">
                                  <p:stCondLst>
                                    <p:cond delay="0"/>
                                  </p:stCondLst>
                                  <p:childTnLst>
                                    <p:set>
                                      <p:cBhvr>
                                        <p:cTn id="411" dur="1" fill="hold">
                                          <p:stCondLst>
                                            <p:cond delay="0"/>
                                          </p:stCondLst>
                                        </p:cTn>
                                        <p:tgtEl>
                                          <p:spTgt spid="156"/>
                                        </p:tgtEl>
                                        <p:attrNameLst>
                                          <p:attrName>style.visibility</p:attrName>
                                        </p:attrNameLst>
                                      </p:cBhvr>
                                      <p:to>
                                        <p:strVal val="visible"/>
                                      </p:to>
                                    </p:set>
                                    <p:animEffect transition="in" filter="fade">
                                      <p:cBhvr>
                                        <p:cTn id="412" dur="500"/>
                                        <p:tgtEl>
                                          <p:spTgt spid="156"/>
                                        </p:tgtEl>
                                      </p:cBhvr>
                                    </p:animEffect>
                                  </p:childTnLst>
                                </p:cTn>
                              </p:par>
                            </p:childTnLst>
                          </p:cTn>
                        </p:par>
                        <p:par>
                          <p:cTn id="413" fill="hold">
                            <p:stCondLst>
                              <p:cond delay="42500"/>
                            </p:stCondLst>
                            <p:childTnLst>
                              <p:par>
                                <p:cTn id="414" presetID="10" presetClass="exit" presetSubtype="0" fill="hold" nodeType="afterEffect">
                                  <p:stCondLst>
                                    <p:cond delay="0"/>
                                  </p:stCondLst>
                                  <p:childTnLst>
                                    <p:animEffect transition="out" filter="fade">
                                      <p:cBhvr>
                                        <p:cTn id="415" dur="500"/>
                                        <p:tgtEl>
                                          <p:spTgt spid="145"/>
                                        </p:tgtEl>
                                      </p:cBhvr>
                                    </p:animEffect>
                                    <p:set>
                                      <p:cBhvr>
                                        <p:cTn id="416" dur="1" fill="hold">
                                          <p:stCondLst>
                                            <p:cond delay="499"/>
                                          </p:stCondLst>
                                        </p:cTn>
                                        <p:tgtEl>
                                          <p:spTgt spid="145"/>
                                        </p:tgtEl>
                                        <p:attrNameLst>
                                          <p:attrName>style.visibility</p:attrName>
                                        </p:attrNameLst>
                                      </p:cBhvr>
                                      <p:to>
                                        <p:strVal val="hidden"/>
                                      </p:to>
                                    </p:set>
                                  </p:childTnLst>
                                </p:cTn>
                              </p:par>
                            </p:childTnLst>
                          </p:cTn>
                        </p:par>
                        <p:par>
                          <p:cTn id="417" fill="hold">
                            <p:stCondLst>
                              <p:cond delay="43000"/>
                            </p:stCondLst>
                            <p:childTnLst>
                              <p:par>
                                <p:cTn id="418" presetID="10" presetClass="exit" presetSubtype="0" fill="hold" nodeType="afterEffect">
                                  <p:stCondLst>
                                    <p:cond delay="0"/>
                                  </p:stCondLst>
                                  <p:childTnLst>
                                    <p:animEffect transition="out" filter="fade">
                                      <p:cBhvr>
                                        <p:cTn id="419" dur="500"/>
                                        <p:tgtEl>
                                          <p:spTgt spid="130"/>
                                        </p:tgtEl>
                                      </p:cBhvr>
                                    </p:animEffect>
                                    <p:set>
                                      <p:cBhvr>
                                        <p:cTn id="420" dur="1" fill="hold">
                                          <p:stCondLst>
                                            <p:cond delay="499"/>
                                          </p:stCondLst>
                                        </p:cTn>
                                        <p:tgtEl>
                                          <p:spTgt spid="130"/>
                                        </p:tgtEl>
                                        <p:attrNameLst>
                                          <p:attrName>style.visibility</p:attrName>
                                        </p:attrNameLst>
                                      </p:cBhvr>
                                      <p:to>
                                        <p:strVal val="hidden"/>
                                      </p:to>
                                    </p:set>
                                  </p:childTnLst>
                                </p:cTn>
                              </p:par>
                            </p:childTnLst>
                          </p:cTn>
                        </p:par>
                        <p:par>
                          <p:cTn id="421" fill="hold">
                            <p:stCondLst>
                              <p:cond delay="43500"/>
                            </p:stCondLst>
                            <p:childTnLst>
                              <p:par>
                                <p:cTn id="422" presetID="10" presetClass="exit" presetSubtype="0" fill="hold" nodeType="afterEffect">
                                  <p:stCondLst>
                                    <p:cond delay="0"/>
                                  </p:stCondLst>
                                  <p:childTnLst>
                                    <p:animEffect transition="out" filter="fade">
                                      <p:cBhvr>
                                        <p:cTn id="423" dur="500"/>
                                        <p:tgtEl>
                                          <p:spTgt spid="147"/>
                                        </p:tgtEl>
                                      </p:cBhvr>
                                    </p:animEffect>
                                    <p:set>
                                      <p:cBhvr>
                                        <p:cTn id="424" dur="1" fill="hold">
                                          <p:stCondLst>
                                            <p:cond delay="499"/>
                                          </p:stCondLst>
                                        </p:cTn>
                                        <p:tgtEl>
                                          <p:spTgt spid="147"/>
                                        </p:tgtEl>
                                        <p:attrNameLst>
                                          <p:attrName>style.visibility</p:attrName>
                                        </p:attrNameLst>
                                      </p:cBhvr>
                                      <p:to>
                                        <p:strVal val="hidden"/>
                                      </p:to>
                                    </p:set>
                                  </p:childTnLst>
                                </p:cTn>
                              </p:par>
                            </p:childTnLst>
                          </p:cTn>
                        </p:par>
                        <p:par>
                          <p:cTn id="425" fill="hold">
                            <p:stCondLst>
                              <p:cond delay="44000"/>
                            </p:stCondLst>
                            <p:childTnLst>
                              <p:par>
                                <p:cTn id="426" presetID="10" presetClass="entr" presetSubtype="0" fill="hold" nodeType="afterEffect">
                                  <p:stCondLst>
                                    <p:cond delay="0"/>
                                  </p:stCondLst>
                                  <p:childTnLst>
                                    <p:set>
                                      <p:cBhvr>
                                        <p:cTn id="427" dur="1" fill="hold">
                                          <p:stCondLst>
                                            <p:cond delay="0"/>
                                          </p:stCondLst>
                                        </p:cTn>
                                        <p:tgtEl>
                                          <p:spTgt spid="157"/>
                                        </p:tgtEl>
                                        <p:attrNameLst>
                                          <p:attrName>style.visibility</p:attrName>
                                        </p:attrNameLst>
                                      </p:cBhvr>
                                      <p:to>
                                        <p:strVal val="visible"/>
                                      </p:to>
                                    </p:set>
                                    <p:animEffect transition="in" filter="fade">
                                      <p:cBhvr>
                                        <p:cTn id="428" dur="500"/>
                                        <p:tgtEl>
                                          <p:spTgt spid="157"/>
                                        </p:tgtEl>
                                      </p:cBhvr>
                                    </p:animEffect>
                                  </p:childTnLst>
                                </p:cTn>
                              </p:par>
                            </p:childTnLst>
                          </p:cTn>
                        </p:par>
                        <p:par>
                          <p:cTn id="429" fill="hold">
                            <p:stCondLst>
                              <p:cond delay="44500"/>
                            </p:stCondLst>
                            <p:childTnLst>
                              <p:par>
                                <p:cTn id="430" presetID="10" presetClass="entr" presetSubtype="0" fill="hold" nodeType="afterEffect">
                                  <p:stCondLst>
                                    <p:cond delay="0"/>
                                  </p:stCondLst>
                                  <p:childTnLst>
                                    <p:set>
                                      <p:cBhvr>
                                        <p:cTn id="431" dur="1" fill="hold">
                                          <p:stCondLst>
                                            <p:cond delay="0"/>
                                          </p:stCondLst>
                                        </p:cTn>
                                        <p:tgtEl>
                                          <p:spTgt spid="173"/>
                                        </p:tgtEl>
                                        <p:attrNameLst>
                                          <p:attrName>style.visibility</p:attrName>
                                        </p:attrNameLst>
                                      </p:cBhvr>
                                      <p:to>
                                        <p:strVal val="visible"/>
                                      </p:to>
                                    </p:set>
                                    <p:animEffect transition="in" filter="fade">
                                      <p:cBhvr>
                                        <p:cTn id="432" dur="500"/>
                                        <p:tgtEl>
                                          <p:spTgt spid="173"/>
                                        </p:tgtEl>
                                      </p:cBhvr>
                                    </p:animEffect>
                                  </p:childTnLst>
                                </p:cTn>
                              </p:par>
                            </p:childTnLst>
                          </p:cTn>
                        </p:par>
                        <p:par>
                          <p:cTn id="433" fill="hold">
                            <p:stCondLst>
                              <p:cond delay="45000"/>
                            </p:stCondLst>
                            <p:childTnLst>
                              <p:par>
                                <p:cTn id="434" presetID="10" presetClass="entr" presetSubtype="0" fill="hold" nodeType="afterEffect">
                                  <p:stCondLst>
                                    <p:cond delay="0"/>
                                  </p:stCondLst>
                                  <p:childTnLst>
                                    <p:set>
                                      <p:cBhvr>
                                        <p:cTn id="435" dur="1" fill="hold">
                                          <p:stCondLst>
                                            <p:cond delay="0"/>
                                          </p:stCondLst>
                                        </p:cTn>
                                        <p:tgtEl>
                                          <p:spTgt spid="158"/>
                                        </p:tgtEl>
                                        <p:attrNameLst>
                                          <p:attrName>style.visibility</p:attrName>
                                        </p:attrNameLst>
                                      </p:cBhvr>
                                      <p:to>
                                        <p:strVal val="visible"/>
                                      </p:to>
                                    </p:set>
                                    <p:animEffect transition="in" filter="fade">
                                      <p:cBhvr>
                                        <p:cTn id="436" dur="500"/>
                                        <p:tgtEl>
                                          <p:spTgt spid="158"/>
                                        </p:tgtEl>
                                      </p:cBhvr>
                                    </p:animEffect>
                                  </p:childTnLst>
                                </p:cTn>
                              </p:par>
                            </p:childTnLst>
                          </p:cTn>
                        </p:par>
                        <p:par>
                          <p:cTn id="437" fill="hold">
                            <p:stCondLst>
                              <p:cond delay="45500"/>
                            </p:stCondLst>
                            <p:childTnLst>
                              <p:par>
                                <p:cTn id="438" presetID="10" presetClass="exit" presetSubtype="0" fill="hold" nodeType="afterEffect">
                                  <p:stCondLst>
                                    <p:cond delay="0"/>
                                  </p:stCondLst>
                                  <p:childTnLst>
                                    <p:animEffect transition="out" filter="fade">
                                      <p:cBhvr>
                                        <p:cTn id="439" dur="500"/>
                                        <p:tgtEl>
                                          <p:spTgt spid="139"/>
                                        </p:tgtEl>
                                      </p:cBhvr>
                                    </p:animEffect>
                                    <p:set>
                                      <p:cBhvr>
                                        <p:cTn id="440" dur="1" fill="hold">
                                          <p:stCondLst>
                                            <p:cond delay="499"/>
                                          </p:stCondLst>
                                        </p:cTn>
                                        <p:tgtEl>
                                          <p:spTgt spid="139"/>
                                        </p:tgtEl>
                                        <p:attrNameLst>
                                          <p:attrName>style.visibility</p:attrName>
                                        </p:attrNameLst>
                                      </p:cBhvr>
                                      <p:to>
                                        <p:strVal val="hidden"/>
                                      </p:to>
                                    </p:set>
                                  </p:childTnLst>
                                </p:cTn>
                              </p:par>
                            </p:childTnLst>
                          </p:cTn>
                        </p:par>
                        <p:par>
                          <p:cTn id="441" fill="hold">
                            <p:stCondLst>
                              <p:cond delay="46000"/>
                            </p:stCondLst>
                            <p:childTnLst>
                              <p:par>
                                <p:cTn id="442" presetID="10" presetClass="exit" presetSubtype="0" fill="hold" nodeType="afterEffect">
                                  <p:stCondLst>
                                    <p:cond delay="0"/>
                                  </p:stCondLst>
                                  <p:childTnLst>
                                    <p:animEffect transition="out" filter="fade">
                                      <p:cBhvr>
                                        <p:cTn id="443" dur="500"/>
                                        <p:tgtEl>
                                          <p:spTgt spid="144"/>
                                        </p:tgtEl>
                                      </p:cBhvr>
                                    </p:animEffect>
                                    <p:set>
                                      <p:cBhvr>
                                        <p:cTn id="444" dur="1" fill="hold">
                                          <p:stCondLst>
                                            <p:cond delay="499"/>
                                          </p:stCondLst>
                                        </p:cTn>
                                        <p:tgtEl>
                                          <p:spTgt spid="144"/>
                                        </p:tgtEl>
                                        <p:attrNameLst>
                                          <p:attrName>style.visibility</p:attrName>
                                        </p:attrNameLst>
                                      </p:cBhvr>
                                      <p:to>
                                        <p:strVal val="hidden"/>
                                      </p:to>
                                    </p:set>
                                  </p:childTnLst>
                                </p:cTn>
                              </p:par>
                            </p:childTnLst>
                          </p:cTn>
                        </p:par>
                        <p:par>
                          <p:cTn id="445" fill="hold">
                            <p:stCondLst>
                              <p:cond delay="46500"/>
                            </p:stCondLst>
                            <p:childTnLst>
                              <p:par>
                                <p:cTn id="446" presetID="10" presetClass="entr" presetSubtype="0" fill="hold" nodeType="afterEffect">
                                  <p:stCondLst>
                                    <p:cond delay="0"/>
                                  </p:stCondLst>
                                  <p:childTnLst>
                                    <p:set>
                                      <p:cBhvr>
                                        <p:cTn id="447" dur="1" fill="hold">
                                          <p:stCondLst>
                                            <p:cond delay="0"/>
                                          </p:stCondLst>
                                        </p:cTn>
                                        <p:tgtEl>
                                          <p:spTgt spid="159"/>
                                        </p:tgtEl>
                                        <p:attrNameLst>
                                          <p:attrName>style.visibility</p:attrName>
                                        </p:attrNameLst>
                                      </p:cBhvr>
                                      <p:to>
                                        <p:strVal val="visible"/>
                                      </p:to>
                                    </p:set>
                                    <p:animEffect transition="in" filter="fade">
                                      <p:cBhvr>
                                        <p:cTn id="448" dur="500"/>
                                        <p:tgtEl>
                                          <p:spTgt spid="159"/>
                                        </p:tgtEl>
                                      </p:cBhvr>
                                    </p:animEffect>
                                  </p:childTnLst>
                                </p:cTn>
                              </p:par>
                            </p:childTnLst>
                          </p:cTn>
                        </p:par>
                        <p:par>
                          <p:cTn id="449" fill="hold">
                            <p:stCondLst>
                              <p:cond delay="47000"/>
                            </p:stCondLst>
                            <p:childTnLst>
                              <p:par>
                                <p:cTn id="450" presetID="10" presetClass="entr" presetSubtype="0" fill="hold" nodeType="afterEffect">
                                  <p:stCondLst>
                                    <p:cond delay="0"/>
                                  </p:stCondLst>
                                  <p:childTnLst>
                                    <p:set>
                                      <p:cBhvr>
                                        <p:cTn id="451" dur="1" fill="hold">
                                          <p:stCondLst>
                                            <p:cond delay="0"/>
                                          </p:stCondLst>
                                        </p:cTn>
                                        <p:tgtEl>
                                          <p:spTgt spid="160"/>
                                        </p:tgtEl>
                                        <p:attrNameLst>
                                          <p:attrName>style.visibility</p:attrName>
                                        </p:attrNameLst>
                                      </p:cBhvr>
                                      <p:to>
                                        <p:strVal val="visible"/>
                                      </p:to>
                                    </p:set>
                                    <p:animEffect transition="in" filter="fade">
                                      <p:cBhvr>
                                        <p:cTn id="452" dur="500"/>
                                        <p:tgtEl>
                                          <p:spTgt spid="160"/>
                                        </p:tgtEl>
                                      </p:cBhvr>
                                    </p:animEffect>
                                  </p:childTnLst>
                                </p:cTn>
                              </p:par>
                            </p:childTnLst>
                          </p:cTn>
                        </p:par>
                        <p:par>
                          <p:cTn id="453" fill="hold">
                            <p:stCondLst>
                              <p:cond delay="47500"/>
                            </p:stCondLst>
                            <p:childTnLst>
                              <p:par>
                                <p:cTn id="454" presetID="10" presetClass="exit" presetSubtype="0" fill="hold" nodeType="afterEffect">
                                  <p:stCondLst>
                                    <p:cond delay="0"/>
                                  </p:stCondLst>
                                  <p:childTnLst>
                                    <p:animEffect transition="out" filter="fade">
                                      <p:cBhvr>
                                        <p:cTn id="455" dur="500"/>
                                        <p:tgtEl>
                                          <p:spTgt spid="142"/>
                                        </p:tgtEl>
                                      </p:cBhvr>
                                    </p:animEffect>
                                    <p:set>
                                      <p:cBhvr>
                                        <p:cTn id="456" dur="1" fill="hold">
                                          <p:stCondLst>
                                            <p:cond delay="499"/>
                                          </p:stCondLst>
                                        </p:cTn>
                                        <p:tgtEl>
                                          <p:spTgt spid="142"/>
                                        </p:tgtEl>
                                        <p:attrNameLst>
                                          <p:attrName>style.visibility</p:attrName>
                                        </p:attrNameLst>
                                      </p:cBhvr>
                                      <p:to>
                                        <p:strVal val="hidden"/>
                                      </p:to>
                                    </p:set>
                                  </p:childTnLst>
                                </p:cTn>
                              </p:par>
                            </p:childTnLst>
                          </p:cTn>
                        </p:par>
                        <p:par>
                          <p:cTn id="457" fill="hold">
                            <p:stCondLst>
                              <p:cond delay="48000"/>
                            </p:stCondLst>
                            <p:childTnLst>
                              <p:par>
                                <p:cTn id="458" presetID="10" presetClass="exit" presetSubtype="0" fill="hold" nodeType="afterEffect">
                                  <p:stCondLst>
                                    <p:cond delay="0"/>
                                  </p:stCondLst>
                                  <p:childTnLst>
                                    <p:animEffect transition="out" filter="fade">
                                      <p:cBhvr>
                                        <p:cTn id="459" dur="500"/>
                                        <p:tgtEl>
                                          <p:spTgt spid="148"/>
                                        </p:tgtEl>
                                      </p:cBhvr>
                                    </p:animEffect>
                                    <p:set>
                                      <p:cBhvr>
                                        <p:cTn id="460" dur="1" fill="hold">
                                          <p:stCondLst>
                                            <p:cond delay="499"/>
                                          </p:stCondLst>
                                        </p:cTn>
                                        <p:tgtEl>
                                          <p:spTgt spid="148"/>
                                        </p:tgtEl>
                                        <p:attrNameLst>
                                          <p:attrName>style.visibility</p:attrName>
                                        </p:attrNameLst>
                                      </p:cBhvr>
                                      <p:to>
                                        <p:strVal val="hidden"/>
                                      </p:to>
                                    </p:set>
                                  </p:childTnLst>
                                </p:cTn>
                              </p:par>
                            </p:childTnLst>
                          </p:cTn>
                        </p:par>
                        <p:par>
                          <p:cTn id="461" fill="hold">
                            <p:stCondLst>
                              <p:cond delay="48500"/>
                            </p:stCondLst>
                            <p:childTnLst>
                              <p:par>
                                <p:cTn id="462" presetID="10" presetClass="exit" presetSubtype="0" fill="hold" nodeType="afterEffect">
                                  <p:stCondLst>
                                    <p:cond delay="0"/>
                                  </p:stCondLst>
                                  <p:childTnLst>
                                    <p:animEffect transition="out" filter="fade">
                                      <p:cBhvr>
                                        <p:cTn id="463" dur="500"/>
                                        <p:tgtEl>
                                          <p:spTgt spid="129"/>
                                        </p:tgtEl>
                                      </p:cBhvr>
                                    </p:animEffect>
                                    <p:set>
                                      <p:cBhvr>
                                        <p:cTn id="464" dur="1" fill="hold">
                                          <p:stCondLst>
                                            <p:cond delay="499"/>
                                          </p:stCondLst>
                                        </p:cTn>
                                        <p:tgtEl>
                                          <p:spTgt spid="129"/>
                                        </p:tgtEl>
                                        <p:attrNameLst>
                                          <p:attrName>style.visibility</p:attrName>
                                        </p:attrNameLst>
                                      </p:cBhvr>
                                      <p:to>
                                        <p:strVal val="hidden"/>
                                      </p:to>
                                    </p:set>
                                  </p:childTnLst>
                                </p:cTn>
                              </p:par>
                            </p:childTnLst>
                          </p:cTn>
                        </p:par>
                        <p:par>
                          <p:cTn id="465" fill="hold">
                            <p:stCondLst>
                              <p:cond delay="49000"/>
                            </p:stCondLst>
                            <p:childTnLst>
                              <p:par>
                                <p:cTn id="466" presetID="10" presetClass="exit" presetSubtype="0" fill="hold" nodeType="afterEffect">
                                  <p:stCondLst>
                                    <p:cond delay="0"/>
                                  </p:stCondLst>
                                  <p:childTnLst>
                                    <p:animEffect transition="out" filter="fade">
                                      <p:cBhvr>
                                        <p:cTn id="467" dur="500"/>
                                        <p:tgtEl>
                                          <p:spTgt spid="157"/>
                                        </p:tgtEl>
                                      </p:cBhvr>
                                    </p:animEffect>
                                    <p:set>
                                      <p:cBhvr>
                                        <p:cTn id="468" dur="1" fill="hold">
                                          <p:stCondLst>
                                            <p:cond delay="499"/>
                                          </p:stCondLst>
                                        </p:cTn>
                                        <p:tgtEl>
                                          <p:spTgt spid="157"/>
                                        </p:tgtEl>
                                        <p:attrNameLst>
                                          <p:attrName>style.visibility</p:attrName>
                                        </p:attrNameLst>
                                      </p:cBhvr>
                                      <p:to>
                                        <p:strVal val="hidden"/>
                                      </p:to>
                                    </p:set>
                                  </p:childTnLst>
                                </p:cTn>
                              </p:par>
                            </p:childTnLst>
                          </p:cTn>
                        </p:par>
                        <p:par>
                          <p:cTn id="469" fill="hold">
                            <p:stCondLst>
                              <p:cond delay="49500"/>
                            </p:stCondLst>
                            <p:childTnLst>
                              <p:par>
                                <p:cTn id="470" presetID="10" presetClass="exit" presetSubtype="0" fill="hold" nodeType="afterEffect">
                                  <p:stCondLst>
                                    <p:cond delay="0"/>
                                  </p:stCondLst>
                                  <p:childTnLst>
                                    <p:animEffect transition="out" filter="fade">
                                      <p:cBhvr>
                                        <p:cTn id="471" dur="500"/>
                                        <p:tgtEl>
                                          <p:spTgt spid="141"/>
                                        </p:tgtEl>
                                      </p:cBhvr>
                                    </p:animEffect>
                                    <p:set>
                                      <p:cBhvr>
                                        <p:cTn id="472" dur="1" fill="hold">
                                          <p:stCondLst>
                                            <p:cond delay="499"/>
                                          </p:stCondLst>
                                        </p:cTn>
                                        <p:tgtEl>
                                          <p:spTgt spid="141"/>
                                        </p:tgtEl>
                                        <p:attrNameLst>
                                          <p:attrName>style.visibility</p:attrName>
                                        </p:attrNameLst>
                                      </p:cBhvr>
                                      <p:to>
                                        <p:strVal val="hidden"/>
                                      </p:to>
                                    </p:set>
                                  </p:childTnLst>
                                </p:cTn>
                              </p:par>
                            </p:childTnLst>
                          </p:cTn>
                        </p:par>
                        <p:par>
                          <p:cTn id="473" fill="hold">
                            <p:stCondLst>
                              <p:cond delay="50000"/>
                            </p:stCondLst>
                            <p:childTnLst>
                              <p:par>
                                <p:cTn id="474" presetID="10" presetClass="entr" presetSubtype="0" fill="hold" nodeType="afterEffect">
                                  <p:stCondLst>
                                    <p:cond delay="0"/>
                                  </p:stCondLst>
                                  <p:childTnLst>
                                    <p:set>
                                      <p:cBhvr>
                                        <p:cTn id="475" dur="1" fill="hold">
                                          <p:stCondLst>
                                            <p:cond delay="0"/>
                                          </p:stCondLst>
                                        </p:cTn>
                                        <p:tgtEl>
                                          <p:spTgt spid="161"/>
                                        </p:tgtEl>
                                        <p:attrNameLst>
                                          <p:attrName>style.visibility</p:attrName>
                                        </p:attrNameLst>
                                      </p:cBhvr>
                                      <p:to>
                                        <p:strVal val="visible"/>
                                      </p:to>
                                    </p:set>
                                    <p:animEffect transition="in" filter="fade">
                                      <p:cBhvr>
                                        <p:cTn id="476" dur="500"/>
                                        <p:tgtEl>
                                          <p:spTgt spid="161"/>
                                        </p:tgtEl>
                                      </p:cBhvr>
                                    </p:animEffect>
                                  </p:childTnLst>
                                </p:cTn>
                              </p:par>
                            </p:childTnLst>
                          </p:cTn>
                        </p:par>
                        <p:par>
                          <p:cTn id="477" fill="hold">
                            <p:stCondLst>
                              <p:cond delay="50500"/>
                            </p:stCondLst>
                            <p:childTnLst>
                              <p:par>
                                <p:cTn id="478" presetID="10" presetClass="entr" presetSubtype="0" fill="hold" nodeType="afterEffect">
                                  <p:stCondLst>
                                    <p:cond delay="0"/>
                                  </p:stCondLst>
                                  <p:childTnLst>
                                    <p:set>
                                      <p:cBhvr>
                                        <p:cTn id="479" dur="1" fill="hold">
                                          <p:stCondLst>
                                            <p:cond delay="0"/>
                                          </p:stCondLst>
                                        </p:cTn>
                                        <p:tgtEl>
                                          <p:spTgt spid="175"/>
                                        </p:tgtEl>
                                        <p:attrNameLst>
                                          <p:attrName>style.visibility</p:attrName>
                                        </p:attrNameLst>
                                      </p:cBhvr>
                                      <p:to>
                                        <p:strVal val="visible"/>
                                      </p:to>
                                    </p:set>
                                    <p:animEffect transition="in" filter="fade">
                                      <p:cBhvr>
                                        <p:cTn id="480" dur="500"/>
                                        <p:tgtEl>
                                          <p:spTgt spid="175"/>
                                        </p:tgtEl>
                                      </p:cBhvr>
                                    </p:animEffect>
                                  </p:childTnLst>
                                </p:cTn>
                              </p:par>
                            </p:childTnLst>
                          </p:cTn>
                        </p:par>
                        <p:par>
                          <p:cTn id="481" fill="hold">
                            <p:stCondLst>
                              <p:cond delay="51000"/>
                            </p:stCondLst>
                            <p:childTnLst>
                              <p:par>
                                <p:cTn id="482" presetID="10" presetClass="entr" presetSubtype="0" fill="hold" nodeType="afterEffect">
                                  <p:stCondLst>
                                    <p:cond delay="0"/>
                                  </p:stCondLst>
                                  <p:childTnLst>
                                    <p:set>
                                      <p:cBhvr>
                                        <p:cTn id="483" dur="1" fill="hold">
                                          <p:stCondLst>
                                            <p:cond delay="0"/>
                                          </p:stCondLst>
                                        </p:cTn>
                                        <p:tgtEl>
                                          <p:spTgt spid="162"/>
                                        </p:tgtEl>
                                        <p:attrNameLst>
                                          <p:attrName>style.visibility</p:attrName>
                                        </p:attrNameLst>
                                      </p:cBhvr>
                                      <p:to>
                                        <p:strVal val="visible"/>
                                      </p:to>
                                    </p:set>
                                    <p:animEffect transition="in" filter="fade">
                                      <p:cBhvr>
                                        <p:cTn id="484" dur="500"/>
                                        <p:tgtEl>
                                          <p:spTgt spid="162"/>
                                        </p:tgtEl>
                                      </p:cBhvr>
                                    </p:animEffect>
                                  </p:childTnLst>
                                </p:cTn>
                              </p:par>
                            </p:childTnLst>
                          </p:cTn>
                        </p:par>
                        <p:par>
                          <p:cTn id="485" fill="hold">
                            <p:stCondLst>
                              <p:cond delay="51500"/>
                            </p:stCondLst>
                            <p:childTnLst>
                              <p:par>
                                <p:cTn id="486" presetID="10" presetClass="entr" presetSubtype="0" fill="hold" nodeType="afterEffect">
                                  <p:stCondLst>
                                    <p:cond delay="0"/>
                                  </p:stCondLst>
                                  <p:childTnLst>
                                    <p:set>
                                      <p:cBhvr>
                                        <p:cTn id="487" dur="1" fill="hold">
                                          <p:stCondLst>
                                            <p:cond delay="0"/>
                                          </p:stCondLst>
                                        </p:cTn>
                                        <p:tgtEl>
                                          <p:spTgt spid="164"/>
                                        </p:tgtEl>
                                        <p:attrNameLst>
                                          <p:attrName>style.visibility</p:attrName>
                                        </p:attrNameLst>
                                      </p:cBhvr>
                                      <p:to>
                                        <p:strVal val="visible"/>
                                      </p:to>
                                    </p:set>
                                    <p:animEffect transition="in" filter="fade">
                                      <p:cBhvr>
                                        <p:cTn id="488" dur="500"/>
                                        <p:tgtEl>
                                          <p:spTgt spid="164"/>
                                        </p:tgtEl>
                                      </p:cBhvr>
                                    </p:animEffect>
                                  </p:childTnLst>
                                </p:cTn>
                              </p:par>
                            </p:childTnLst>
                          </p:cTn>
                        </p:par>
                        <p:par>
                          <p:cTn id="489" fill="hold">
                            <p:stCondLst>
                              <p:cond delay="52000"/>
                            </p:stCondLst>
                            <p:childTnLst>
                              <p:par>
                                <p:cTn id="490" presetID="10" presetClass="entr" presetSubtype="0" fill="hold" nodeType="afterEffect">
                                  <p:stCondLst>
                                    <p:cond delay="0"/>
                                  </p:stCondLst>
                                  <p:childTnLst>
                                    <p:set>
                                      <p:cBhvr>
                                        <p:cTn id="491" dur="1" fill="hold">
                                          <p:stCondLst>
                                            <p:cond delay="0"/>
                                          </p:stCondLst>
                                        </p:cTn>
                                        <p:tgtEl>
                                          <p:spTgt spid="163"/>
                                        </p:tgtEl>
                                        <p:attrNameLst>
                                          <p:attrName>style.visibility</p:attrName>
                                        </p:attrNameLst>
                                      </p:cBhvr>
                                      <p:to>
                                        <p:strVal val="visible"/>
                                      </p:to>
                                    </p:set>
                                    <p:animEffect transition="in" filter="fade">
                                      <p:cBhvr>
                                        <p:cTn id="492" dur="500"/>
                                        <p:tgtEl>
                                          <p:spTgt spid="163"/>
                                        </p:tgtEl>
                                      </p:cBhvr>
                                    </p:animEffect>
                                  </p:childTnLst>
                                </p:cTn>
                              </p:par>
                            </p:childTnLst>
                          </p:cTn>
                        </p:par>
                        <p:par>
                          <p:cTn id="493" fill="hold">
                            <p:stCondLst>
                              <p:cond delay="52500"/>
                            </p:stCondLst>
                            <p:childTnLst>
                              <p:par>
                                <p:cTn id="494" presetID="10" presetClass="exit" presetSubtype="0" fill="hold" nodeType="afterEffect">
                                  <p:stCondLst>
                                    <p:cond delay="0"/>
                                  </p:stCondLst>
                                  <p:childTnLst>
                                    <p:animEffect transition="out" filter="fade">
                                      <p:cBhvr>
                                        <p:cTn id="495" dur="500"/>
                                        <p:tgtEl>
                                          <p:spTgt spid="106"/>
                                        </p:tgtEl>
                                      </p:cBhvr>
                                    </p:animEffect>
                                    <p:set>
                                      <p:cBhvr>
                                        <p:cTn id="496" dur="1" fill="hold">
                                          <p:stCondLst>
                                            <p:cond delay="499"/>
                                          </p:stCondLst>
                                        </p:cTn>
                                        <p:tgtEl>
                                          <p:spTgt spid="106"/>
                                        </p:tgtEl>
                                        <p:attrNameLst>
                                          <p:attrName>style.visibility</p:attrName>
                                        </p:attrNameLst>
                                      </p:cBhvr>
                                      <p:to>
                                        <p:strVal val="hidden"/>
                                      </p:to>
                                    </p:set>
                                  </p:childTnLst>
                                </p:cTn>
                              </p:par>
                            </p:childTnLst>
                          </p:cTn>
                        </p:par>
                        <p:par>
                          <p:cTn id="497" fill="hold">
                            <p:stCondLst>
                              <p:cond delay="53000"/>
                            </p:stCondLst>
                            <p:childTnLst>
                              <p:par>
                                <p:cTn id="498" presetID="10" presetClass="exit" presetSubtype="0" fill="hold" nodeType="afterEffect">
                                  <p:stCondLst>
                                    <p:cond delay="0"/>
                                  </p:stCondLst>
                                  <p:childTnLst>
                                    <p:animEffect transition="out" filter="fade">
                                      <p:cBhvr>
                                        <p:cTn id="499" dur="500"/>
                                        <p:tgtEl>
                                          <p:spTgt spid="149"/>
                                        </p:tgtEl>
                                      </p:cBhvr>
                                    </p:animEffect>
                                    <p:set>
                                      <p:cBhvr>
                                        <p:cTn id="500" dur="1" fill="hold">
                                          <p:stCondLst>
                                            <p:cond delay="499"/>
                                          </p:stCondLst>
                                        </p:cTn>
                                        <p:tgtEl>
                                          <p:spTgt spid="149"/>
                                        </p:tgtEl>
                                        <p:attrNameLst>
                                          <p:attrName>style.visibility</p:attrName>
                                        </p:attrNameLst>
                                      </p:cBhvr>
                                      <p:to>
                                        <p:strVal val="hidden"/>
                                      </p:to>
                                    </p:set>
                                  </p:childTnLst>
                                </p:cTn>
                              </p:par>
                            </p:childTnLst>
                          </p:cTn>
                        </p:par>
                        <p:par>
                          <p:cTn id="501" fill="hold">
                            <p:stCondLst>
                              <p:cond delay="53500"/>
                            </p:stCondLst>
                            <p:childTnLst>
                              <p:par>
                                <p:cTn id="502" presetID="10" presetClass="exit" presetSubtype="0" fill="hold" nodeType="afterEffect">
                                  <p:stCondLst>
                                    <p:cond delay="0"/>
                                  </p:stCondLst>
                                  <p:childTnLst>
                                    <p:animEffect transition="out" filter="fade">
                                      <p:cBhvr>
                                        <p:cTn id="503" dur="500"/>
                                        <p:tgtEl>
                                          <p:spTgt spid="151"/>
                                        </p:tgtEl>
                                      </p:cBhvr>
                                    </p:animEffect>
                                    <p:set>
                                      <p:cBhvr>
                                        <p:cTn id="504" dur="1" fill="hold">
                                          <p:stCondLst>
                                            <p:cond delay="499"/>
                                          </p:stCondLst>
                                        </p:cTn>
                                        <p:tgtEl>
                                          <p:spTgt spid="151"/>
                                        </p:tgtEl>
                                        <p:attrNameLst>
                                          <p:attrName>style.visibility</p:attrName>
                                        </p:attrNameLst>
                                      </p:cBhvr>
                                      <p:to>
                                        <p:strVal val="hidden"/>
                                      </p:to>
                                    </p:set>
                                  </p:childTnLst>
                                </p:cTn>
                              </p:par>
                            </p:childTnLst>
                          </p:cTn>
                        </p:par>
                        <p:par>
                          <p:cTn id="505" fill="hold">
                            <p:stCondLst>
                              <p:cond delay="54000"/>
                            </p:stCondLst>
                            <p:childTnLst>
                              <p:par>
                                <p:cTn id="506" presetID="10" presetClass="exit" presetSubtype="0" fill="hold" nodeType="afterEffect">
                                  <p:stCondLst>
                                    <p:cond delay="0"/>
                                  </p:stCondLst>
                                  <p:childTnLst>
                                    <p:animEffect transition="out" filter="fade">
                                      <p:cBhvr>
                                        <p:cTn id="507" dur="500"/>
                                        <p:tgtEl>
                                          <p:spTgt spid="127"/>
                                        </p:tgtEl>
                                      </p:cBhvr>
                                    </p:animEffect>
                                    <p:set>
                                      <p:cBhvr>
                                        <p:cTn id="508" dur="1" fill="hold">
                                          <p:stCondLst>
                                            <p:cond delay="499"/>
                                          </p:stCondLst>
                                        </p:cTn>
                                        <p:tgtEl>
                                          <p:spTgt spid="127"/>
                                        </p:tgtEl>
                                        <p:attrNameLst>
                                          <p:attrName>style.visibility</p:attrName>
                                        </p:attrNameLst>
                                      </p:cBhvr>
                                      <p:to>
                                        <p:strVal val="hidden"/>
                                      </p:to>
                                    </p:set>
                                  </p:childTnLst>
                                </p:cTn>
                              </p:par>
                            </p:childTnLst>
                          </p:cTn>
                        </p:par>
                        <p:par>
                          <p:cTn id="509" fill="hold">
                            <p:stCondLst>
                              <p:cond delay="54500"/>
                            </p:stCondLst>
                            <p:childTnLst>
                              <p:par>
                                <p:cTn id="510" presetID="10" presetClass="entr" presetSubtype="0" fill="hold" nodeType="afterEffect">
                                  <p:stCondLst>
                                    <p:cond delay="0"/>
                                  </p:stCondLst>
                                  <p:childTnLst>
                                    <p:set>
                                      <p:cBhvr>
                                        <p:cTn id="511" dur="1" fill="hold">
                                          <p:stCondLst>
                                            <p:cond delay="0"/>
                                          </p:stCondLst>
                                        </p:cTn>
                                        <p:tgtEl>
                                          <p:spTgt spid="165"/>
                                        </p:tgtEl>
                                        <p:attrNameLst>
                                          <p:attrName>style.visibility</p:attrName>
                                        </p:attrNameLst>
                                      </p:cBhvr>
                                      <p:to>
                                        <p:strVal val="visible"/>
                                      </p:to>
                                    </p:set>
                                    <p:animEffect transition="in" filter="fade">
                                      <p:cBhvr>
                                        <p:cTn id="512" dur="500"/>
                                        <p:tgtEl>
                                          <p:spTgt spid="165"/>
                                        </p:tgtEl>
                                      </p:cBhvr>
                                    </p:animEffect>
                                  </p:childTnLst>
                                </p:cTn>
                              </p:par>
                            </p:childTnLst>
                          </p:cTn>
                        </p:par>
                        <p:par>
                          <p:cTn id="513" fill="hold">
                            <p:stCondLst>
                              <p:cond delay="55000"/>
                            </p:stCondLst>
                            <p:childTnLst>
                              <p:par>
                                <p:cTn id="514" presetID="10" presetClass="entr" presetSubtype="0" fill="hold" nodeType="afterEffect">
                                  <p:stCondLst>
                                    <p:cond delay="0"/>
                                  </p:stCondLst>
                                  <p:childTnLst>
                                    <p:set>
                                      <p:cBhvr>
                                        <p:cTn id="515" dur="1" fill="hold">
                                          <p:stCondLst>
                                            <p:cond delay="0"/>
                                          </p:stCondLst>
                                        </p:cTn>
                                        <p:tgtEl>
                                          <p:spTgt spid="174"/>
                                        </p:tgtEl>
                                        <p:attrNameLst>
                                          <p:attrName>style.visibility</p:attrName>
                                        </p:attrNameLst>
                                      </p:cBhvr>
                                      <p:to>
                                        <p:strVal val="visible"/>
                                      </p:to>
                                    </p:set>
                                    <p:animEffect transition="in" filter="fade">
                                      <p:cBhvr>
                                        <p:cTn id="516" dur="500"/>
                                        <p:tgtEl>
                                          <p:spTgt spid="174"/>
                                        </p:tgtEl>
                                      </p:cBhvr>
                                    </p:animEffect>
                                  </p:childTnLst>
                                </p:cTn>
                              </p:par>
                            </p:childTnLst>
                          </p:cTn>
                        </p:par>
                        <p:par>
                          <p:cTn id="517" fill="hold">
                            <p:stCondLst>
                              <p:cond delay="55500"/>
                            </p:stCondLst>
                            <p:childTnLst>
                              <p:par>
                                <p:cTn id="518" presetID="10" presetClass="entr" presetSubtype="0" fill="hold" nodeType="afterEffect">
                                  <p:stCondLst>
                                    <p:cond delay="0"/>
                                  </p:stCondLst>
                                  <p:childTnLst>
                                    <p:set>
                                      <p:cBhvr>
                                        <p:cTn id="519" dur="1" fill="hold">
                                          <p:stCondLst>
                                            <p:cond delay="0"/>
                                          </p:stCondLst>
                                        </p:cTn>
                                        <p:tgtEl>
                                          <p:spTgt spid="166"/>
                                        </p:tgtEl>
                                        <p:attrNameLst>
                                          <p:attrName>style.visibility</p:attrName>
                                        </p:attrNameLst>
                                      </p:cBhvr>
                                      <p:to>
                                        <p:strVal val="visible"/>
                                      </p:to>
                                    </p:set>
                                    <p:animEffect transition="in" filter="fade">
                                      <p:cBhvr>
                                        <p:cTn id="520" dur="500"/>
                                        <p:tgtEl>
                                          <p:spTgt spid="166"/>
                                        </p:tgtEl>
                                      </p:cBhvr>
                                    </p:animEffect>
                                  </p:childTnLst>
                                </p:cTn>
                              </p:par>
                            </p:childTnLst>
                          </p:cTn>
                        </p:par>
                        <p:par>
                          <p:cTn id="521" fill="hold">
                            <p:stCondLst>
                              <p:cond delay="56000"/>
                            </p:stCondLst>
                            <p:childTnLst>
                              <p:par>
                                <p:cTn id="522" presetID="10" presetClass="entr" presetSubtype="0" fill="hold" nodeType="afterEffect">
                                  <p:stCondLst>
                                    <p:cond delay="0"/>
                                  </p:stCondLst>
                                  <p:childTnLst>
                                    <p:set>
                                      <p:cBhvr>
                                        <p:cTn id="523" dur="1" fill="hold">
                                          <p:stCondLst>
                                            <p:cond delay="0"/>
                                          </p:stCondLst>
                                        </p:cTn>
                                        <p:tgtEl>
                                          <p:spTgt spid="167"/>
                                        </p:tgtEl>
                                        <p:attrNameLst>
                                          <p:attrName>style.visibility</p:attrName>
                                        </p:attrNameLst>
                                      </p:cBhvr>
                                      <p:to>
                                        <p:strVal val="visible"/>
                                      </p:to>
                                    </p:set>
                                    <p:animEffect transition="in" filter="fade">
                                      <p:cBhvr>
                                        <p:cTn id="524" dur="500"/>
                                        <p:tgtEl>
                                          <p:spTgt spid="167"/>
                                        </p:tgtEl>
                                      </p:cBhvr>
                                    </p:animEffect>
                                  </p:childTnLst>
                                </p:cTn>
                              </p:par>
                            </p:childTnLst>
                          </p:cTn>
                        </p:par>
                        <p:par>
                          <p:cTn id="525" fill="hold">
                            <p:stCondLst>
                              <p:cond delay="56500"/>
                            </p:stCondLst>
                            <p:childTnLst>
                              <p:par>
                                <p:cTn id="526" presetID="10" presetClass="exit" presetSubtype="0" fill="hold" nodeType="afterEffect">
                                  <p:stCondLst>
                                    <p:cond delay="0"/>
                                  </p:stCondLst>
                                  <p:childTnLst>
                                    <p:animEffect transition="out" filter="fade">
                                      <p:cBhvr>
                                        <p:cTn id="527" dur="500"/>
                                        <p:tgtEl>
                                          <p:spTgt spid="150"/>
                                        </p:tgtEl>
                                      </p:cBhvr>
                                    </p:animEffect>
                                    <p:set>
                                      <p:cBhvr>
                                        <p:cTn id="528" dur="1" fill="hold">
                                          <p:stCondLst>
                                            <p:cond delay="499"/>
                                          </p:stCondLst>
                                        </p:cTn>
                                        <p:tgtEl>
                                          <p:spTgt spid="150"/>
                                        </p:tgtEl>
                                        <p:attrNameLst>
                                          <p:attrName>style.visibility</p:attrName>
                                        </p:attrNameLst>
                                      </p:cBhvr>
                                      <p:to>
                                        <p:strVal val="hidden"/>
                                      </p:to>
                                    </p:set>
                                  </p:childTnLst>
                                </p:cTn>
                              </p:par>
                            </p:childTnLst>
                          </p:cTn>
                        </p:par>
                        <p:par>
                          <p:cTn id="529" fill="hold">
                            <p:stCondLst>
                              <p:cond delay="57000"/>
                            </p:stCondLst>
                            <p:childTnLst>
                              <p:par>
                                <p:cTn id="530" presetID="10" presetClass="entr" presetSubtype="0" fill="hold" nodeType="afterEffect">
                                  <p:stCondLst>
                                    <p:cond delay="0"/>
                                  </p:stCondLst>
                                  <p:childTnLst>
                                    <p:set>
                                      <p:cBhvr>
                                        <p:cTn id="531" dur="1" fill="hold">
                                          <p:stCondLst>
                                            <p:cond delay="0"/>
                                          </p:stCondLst>
                                        </p:cTn>
                                        <p:tgtEl>
                                          <p:spTgt spid="168"/>
                                        </p:tgtEl>
                                        <p:attrNameLst>
                                          <p:attrName>style.visibility</p:attrName>
                                        </p:attrNameLst>
                                      </p:cBhvr>
                                      <p:to>
                                        <p:strVal val="visible"/>
                                      </p:to>
                                    </p:set>
                                    <p:animEffect transition="in" filter="fade">
                                      <p:cBhvr>
                                        <p:cTn id="532" dur="500"/>
                                        <p:tgtEl>
                                          <p:spTgt spid="168"/>
                                        </p:tgtEl>
                                      </p:cBhvr>
                                    </p:animEffect>
                                  </p:childTnLst>
                                </p:cTn>
                              </p:par>
                            </p:childTnLst>
                          </p:cTn>
                        </p:par>
                        <p:par>
                          <p:cTn id="533" fill="hold">
                            <p:stCondLst>
                              <p:cond delay="57500"/>
                            </p:stCondLst>
                            <p:childTnLst>
                              <p:par>
                                <p:cTn id="534" presetID="10" presetClass="exit" presetSubtype="0" fill="hold" nodeType="afterEffect">
                                  <p:stCondLst>
                                    <p:cond delay="0"/>
                                  </p:stCondLst>
                                  <p:childTnLst>
                                    <p:animEffect transition="out" filter="fade">
                                      <p:cBhvr>
                                        <p:cTn id="535" dur="500"/>
                                        <p:tgtEl>
                                          <p:spTgt spid="153"/>
                                        </p:tgtEl>
                                      </p:cBhvr>
                                    </p:animEffect>
                                    <p:set>
                                      <p:cBhvr>
                                        <p:cTn id="536" dur="1" fill="hold">
                                          <p:stCondLst>
                                            <p:cond delay="499"/>
                                          </p:stCondLst>
                                        </p:cTn>
                                        <p:tgtEl>
                                          <p:spTgt spid="153"/>
                                        </p:tgtEl>
                                        <p:attrNameLst>
                                          <p:attrName>style.visibility</p:attrName>
                                        </p:attrNameLst>
                                      </p:cBhvr>
                                      <p:to>
                                        <p:strVal val="hidden"/>
                                      </p:to>
                                    </p:set>
                                  </p:childTnLst>
                                </p:cTn>
                              </p:par>
                            </p:childTnLst>
                          </p:cTn>
                        </p:par>
                        <p:par>
                          <p:cTn id="537" fill="hold">
                            <p:stCondLst>
                              <p:cond delay="58000"/>
                            </p:stCondLst>
                            <p:childTnLst>
                              <p:par>
                                <p:cTn id="538" presetID="10" presetClass="exit" presetSubtype="0" fill="hold" nodeType="afterEffect">
                                  <p:stCondLst>
                                    <p:cond delay="0"/>
                                  </p:stCondLst>
                                  <p:childTnLst>
                                    <p:animEffect transition="out" filter="fade">
                                      <p:cBhvr>
                                        <p:cTn id="539" dur="500"/>
                                        <p:tgtEl>
                                          <p:spTgt spid="140"/>
                                        </p:tgtEl>
                                      </p:cBhvr>
                                    </p:animEffect>
                                    <p:set>
                                      <p:cBhvr>
                                        <p:cTn id="540" dur="1" fill="hold">
                                          <p:stCondLst>
                                            <p:cond delay="499"/>
                                          </p:stCondLst>
                                        </p:cTn>
                                        <p:tgtEl>
                                          <p:spTgt spid="140"/>
                                        </p:tgtEl>
                                        <p:attrNameLst>
                                          <p:attrName>style.visibility</p:attrName>
                                        </p:attrNameLst>
                                      </p:cBhvr>
                                      <p:to>
                                        <p:strVal val="hidden"/>
                                      </p:to>
                                    </p:set>
                                  </p:childTnLst>
                                </p:cTn>
                              </p:par>
                            </p:childTnLst>
                          </p:cTn>
                        </p:par>
                        <p:par>
                          <p:cTn id="541" fill="hold">
                            <p:stCondLst>
                              <p:cond delay="58500"/>
                            </p:stCondLst>
                            <p:childTnLst>
                              <p:par>
                                <p:cTn id="542" presetID="10" presetClass="exit" presetSubtype="0" fill="hold" nodeType="afterEffect">
                                  <p:stCondLst>
                                    <p:cond delay="0"/>
                                  </p:stCondLst>
                                  <p:childTnLst>
                                    <p:animEffect transition="out" filter="fade">
                                      <p:cBhvr>
                                        <p:cTn id="543" dur="500"/>
                                        <p:tgtEl>
                                          <p:spTgt spid="156"/>
                                        </p:tgtEl>
                                      </p:cBhvr>
                                    </p:animEffect>
                                    <p:set>
                                      <p:cBhvr>
                                        <p:cTn id="544" dur="1" fill="hold">
                                          <p:stCondLst>
                                            <p:cond delay="499"/>
                                          </p:stCondLst>
                                        </p:cTn>
                                        <p:tgtEl>
                                          <p:spTgt spid="156"/>
                                        </p:tgtEl>
                                        <p:attrNameLst>
                                          <p:attrName>style.visibility</p:attrName>
                                        </p:attrNameLst>
                                      </p:cBhvr>
                                      <p:to>
                                        <p:strVal val="hidden"/>
                                      </p:to>
                                    </p:set>
                                  </p:childTnLst>
                                </p:cTn>
                              </p:par>
                            </p:childTnLst>
                          </p:cTn>
                        </p:par>
                        <p:par>
                          <p:cTn id="545" fill="hold">
                            <p:stCondLst>
                              <p:cond delay="59000"/>
                            </p:stCondLst>
                            <p:childTnLst>
                              <p:par>
                                <p:cTn id="546" presetID="10" presetClass="entr" presetSubtype="0" fill="hold" nodeType="afterEffect">
                                  <p:stCondLst>
                                    <p:cond delay="0"/>
                                  </p:stCondLst>
                                  <p:childTnLst>
                                    <p:set>
                                      <p:cBhvr>
                                        <p:cTn id="547" dur="1" fill="hold">
                                          <p:stCondLst>
                                            <p:cond delay="0"/>
                                          </p:stCondLst>
                                        </p:cTn>
                                        <p:tgtEl>
                                          <p:spTgt spid="169"/>
                                        </p:tgtEl>
                                        <p:attrNameLst>
                                          <p:attrName>style.visibility</p:attrName>
                                        </p:attrNameLst>
                                      </p:cBhvr>
                                      <p:to>
                                        <p:strVal val="visible"/>
                                      </p:to>
                                    </p:set>
                                    <p:animEffect transition="in" filter="fade">
                                      <p:cBhvr>
                                        <p:cTn id="548" dur="500"/>
                                        <p:tgtEl>
                                          <p:spTgt spid="169"/>
                                        </p:tgtEl>
                                      </p:cBhvr>
                                    </p:animEffect>
                                  </p:childTnLst>
                                </p:cTn>
                              </p:par>
                            </p:childTnLst>
                          </p:cTn>
                        </p:par>
                        <p:par>
                          <p:cTn id="549" fill="hold">
                            <p:stCondLst>
                              <p:cond delay="59500"/>
                            </p:stCondLst>
                            <p:childTnLst>
                              <p:par>
                                <p:cTn id="550" presetID="10" presetClass="entr" presetSubtype="0" fill="hold" nodeType="afterEffect">
                                  <p:stCondLst>
                                    <p:cond delay="0"/>
                                  </p:stCondLst>
                                  <p:childTnLst>
                                    <p:set>
                                      <p:cBhvr>
                                        <p:cTn id="551" dur="1" fill="hold">
                                          <p:stCondLst>
                                            <p:cond delay="0"/>
                                          </p:stCondLst>
                                        </p:cTn>
                                        <p:tgtEl>
                                          <p:spTgt spid="170"/>
                                        </p:tgtEl>
                                        <p:attrNameLst>
                                          <p:attrName>style.visibility</p:attrName>
                                        </p:attrNameLst>
                                      </p:cBhvr>
                                      <p:to>
                                        <p:strVal val="visible"/>
                                      </p:to>
                                    </p:set>
                                    <p:animEffect transition="in" filter="fade">
                                      <p:cBhvr>
                                        <p:cTn id="552" dur="500"/>
                                        <p:tgtEl>
                                          <p:spTgt spid="170"/>
                                        </p:tgtEl>
                                      </p:cBhvr>
                                    </p:animEffect>
                                  </p:childTnLst>
                                </p:cTn>
                              </p:par>
                            </p:childTnLst>
                          </p:cTn>
                        </p:par>
                        <p:par>
                          <p:cTn id="553" fill="hold">
                            <p:stCondLst>
                              <p:cond delay="60000"/>
                            </p:stCondLst>
                            <p:childTnLst>
                              <p:par>
                                <p:cTn id="554" presetID="10" presetClass="entr" presetSubtype="0" fill="hold" nodeType="afterEffect">
                                  <p:stCondLst>
                                    <p:cond delay="0"/>
                                  </p:stCondLst>
                                  <p:childTnLst>
                                    <p:set>
                                      <p:cBhvr>
                                        <p:cTn id="555" dur="1" fill="hold">
                                          <p:stCondLst>
                                            <p:cond delay="0"/>
                                          </p:stCondLst>
                                        </p:cTn>
                                        <p:tgtEl>
                                          <p:spTgt spid="171"/>
                                        </p:tgtEl>
                                        <p:attrNameLst>
                                          <p:attrName>style.visibility</p:attrName>
                                        </p:attrNameLst>
                                      </p:cBhvr>
                                      <p:to>
                                        <p:strVal val="visible"/>
                                      </p:to>
                                    </p:set>
                                    <p:animEffect transition="in" filter="fade">
                                      <p:cBhvr>
                                        <p:cTn id="556" dur="500"/>
                                        <p:tgtEl>
                                          <p:spTgt spid="171"/>
                                        </p:tgtEl>
                                      </p:cBhvr>
                                    </p:animEffect>
                                  </p:childTnLst>
                                </p:cTn>
                              </p:par>
                            </p:childTnLst>
                          </p:cTn>
                        </p:par>
                        <p:par>
                          <p:cTn id="557" fill="hold">
                            <p:stCondLst>
                              <p:cond delay="60500"/>
                            </p:stCondLst>
                            <p:childTnLst>
                              <p:par>
                                <p:cTn id="558" presetID="10" presetClass="exit" presetSubtype="0" fill="hold" nodeType="afterEffect">
                                  <p:stCondLst>
                                    <p:cond delay="0"/>
                                  </p:stCondLst>
                                  <p:childTnLst>
                                    <p:animEffect transition="out" filter="fade">
                                      <p:cBhvr>
                                        <p:cTn id="559" dur="500"/>
                                        <p:tgtEl>
                                          <p:spTgt spid="143"/>
                                        </p:tgtEl>
                                      </p:cBhvr>
                                    </p:animEffect>
                                    <p:set>
                                      <p:cBhvr>
                                        <p:cTn id="560" dur="1" fill="hold">
                                          <p:stCondLst>
                                            <p:cond delay="499"/>
                                          </p:stCondLst>
                                        </p:cTn>
                                        <p:tgtEl>
                                          <p:spTgt spid="143"/>
                                        </p:tgtEl>
                                        <p:attrNameLst>
                                          <p:attrName>style.visibility</p:attrName>
                                        </p:attrNameLst>
                                      </p:cBhvr>
                                      <p:to>
                                        <p:strVal val="hidden"/>
                                      </p:to>
                                    </p:set>
                                  </p:childTnLst>
                                </p:cTn>
                              </p:par>
                            </p:childTnLst>
                          </p:cTn>
                        </p:par>
                        <p:par>
                          <p:cTn id="561" fill="hold">
                            <p:stCondLst>
                              <p:cond delay="61000"/>
                            </p:stCondLst>
                            <p:childTnLst>
                              <p:par>
                                <p:cTn id="562" presetID="10" presetClass="entr" presetSubtype="0" fill="hold" nodeType="afterEffect">
                                  <p:stCondLst>
                                    <p:cond delay="0"/>
                                  </p:stCondLst>
                                  <p:childTnLst>
                                    <p:set>
                                      <p:cBhvr>
                                        <p:cTn id="563" dur="1" fill="hold">
                                          <p:stCondLst>
                                            <p:cond delay="0"/>
                                          </p:stCondLst>
                                        </p:cTn>
                                        <p:tgtEl>
                                          <p:spTgt spid="172"/>
                                        </p:tgtEl>
                                        <p:attrNameLst>
                                          <p:attrName>style.visibility</p:attrName>
                                        </p:attrNameLst>
                                      </p:cBhvr>
                                      <p:to>
                                        <p:strVal val="visible"/>
                                      </p:to>
                                    </p:set>
                                    <p:animEffect transition="in" filter="fade">
                                      <p:cBhvr>
                                        <p:cTn id="564"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RetailingBDC_SRS_4.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04925" y="9522"/>
            <a:ext cx="6858000" cy="5143500"/>
          </a:xfrm>
          <a:prstGeom prst="rect">
            <a:avLst/>
          </a:prstGeom>
          <a:solidFill>
            <a:schemeClr val="bg1">
              <a:lumMod val="95000"/>
            </a:schemeClr>
          </a:solidFill>
        </p:spPr>
      </p:pic>
      <p:pic>
        <p:nvPicPr>
          <p:cNvPr id="4" name="Picture 3" descr="RetailingBDC_SRS.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04925" y="9522"/>
            <a:ext cx="6858000" cy="5143500"/>
          </a:xfrm>
          <a:prstGeom prst="rect">
            <a:avLst/>
          </a:prstGeom>
        </p:spPr>
      </p:pic>
      <p:pic>
        <p:nvPicPr>
          <p:cNvPr id="5" name="Picture 4" descr="RetailingBDC_SRS_2.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04925" y="9522"/>
            <a:ext cx="6858000" cy="5143500"/>
          </a:xfrm>
          <a:prstGeom prst="rect">
            <a:avLst/>
          </a:prstGeom>
        </p:spPr>
      </p:pic>
      <p:sp>
        <p:nvSpPr>
          <p:cNvPr id="7" name="TextBox 6"/>
          <p:cNvSpPr txBox="1"/>
          <p:nvPr/>
        </p:nvSpPr>
        <p:spPr>
          <a:xfrm>
            <a:off x="132522" y="971829"/>
            <a:ext cx="2527824" cy="481670"/>
          </a:xfrm>
          <a:prstGeom prst="rect">
            <a:avLst/>
          </a:prstGeom>
          <a:noFill/>
        </p:spPr>
        <p:txBody>
          <a:bodyPr wrap="square" rtlCol="0">
            <a:spAutoFit/>
          </a:bodyPr>
          <a:lstStyle/>
          <a:p>
            <a:pPr defTabSz="457200">
              <a:lnSpc>
                <a:spcPct val="90000"/>
              </a:lnSpc>
              <a:spcBef>
                <a:spcPct val="50000"/>
              </a:spcBef>
              <a:defRPr/>
            </a:pPr>
            <a:endParaRPr lang="en-US" sz="1100" b="1" dirty="0">
              <a:solidFill>
                <a:srgbClr val="122153"/>
              </a:solidFill>
              <a:latin typeface="Calibri"/>
              <a:ea typeface="Heiti TC Light"/>
              <a:cs typeface="Calibri"/>
            </a:endParaRPr>
          </a:p>
          <a:p>
            <a:pPr defTabSz="457200">
              <a:lnSpc>
                <a:spcPct val="90000"/>
              </a:lnSpc>
              <a:spcBef>
                <a:spcPct val="50000"/>
              </a:spcBef>
              <a:defRPr/>
            </a:pPr>
            <a:endParaRPr lang="en-US" sz="1100" b="1" dirty="0">
              <a:solidFill>
                <a:srgbClr val="83B937"/>
              </a:solidFill>
              <a:latin typeface="Calibri"/>
              <a:ea typeface="Heiti TC Light"/>
              <a:cs typeface="Calibri"/>
            </a:endParaRPr>
          </a:p>
        </p:txBody>
      </p:sp>
      <p:sp>
        <p:nvSpPr>
          <p:cNvPr id="15" name="Text Box 176"/>
          <p:cNvSpPr txBox="1">
            <a:spLocks noChangeArrowheads="1"/>
          </p:cNvSpPr>
          <p:nvPr>
            <p:custDataLst>
              <p:tags r:id="rId2"/>
            </p:custDataLst>
          </p:nvPr>
        </p:nvSpPr>
        <p:spPr bwMode="auto">
          <a:xfrm>
            <a:off x="1685926" y="4638677"/>
            <a:ext cx="2667000" cy="338554"/>
          </a:xfrm>
          <a:prstGeom prst="rect">
            <a:avLst/>
          </a:prstGeom>
          <a:noFill/>
          <a:ln w="9525">
            <a:noFill/>
            <a:miter lim="800000"/>
            <a:headEnd/>
            <a:tailEnd/>
          </a:ln>
          <a:effectLst/>
        </p:spPr>
        <p:txBody>
          <a:bodyPr wrap="square">
            <a:spAutoFit/>
          </a:bodyPr>
          <a:lstStyle/>
          <a:p>
            <a:pPr algn="ctr" defTabSz="457200">
              <a:spcBef>
                <a:spcPct val="50000"/>
              </a:spcBef>
              <a:defRPr/>
            </a:pPr>
            <a:r>
              <a:rPr lang="en-US" sz="1600" b="1" dirty="0">
                <a:solidFill>
                  <a:srgbClr val="000000"/>
                </a:solidFill>
                <a:latin typeface="Calibri"/>
                <a:ea typeface="Heiti TC Light"/>
                <a:cs typeface="Calibri"/>
              </a:rPr>
              <a:t>50 x 50 BV = </a:t>
            </a:r>
            <a:r>
              <a:rPr lang="en-US" sz="1600" b="1" dirty="0">
                <a:solidFill>
                  <a:srgbClr val="00B050"/>
                </a:solidFill>
                <a:latin typeface="Calibri"/>
                <a:ea typeface="Heiti TC Light"/>
                <a:cs typeface="Calibri"/>
              </a:rPr>
              <a:t>2,500</a:t>
            </a:r>
            <a:r>
              <a:rPr lang="en-US" sz="1600" b="1" dirty="0">
                <a:solidFill>
                  <a:srgbClr val="000000"/>
                </a:solidFill>
                <a:latin typeface="Calibri"/>
                <a:ea typeface="Heiti TC Light"/>
                <a:cs typeface="Calibri"/>
              </a:rPr>
              <a:t> </a:t>
            </a:r>
            <a:r>
              <a:rPr lang="en-US" sz="1600" b="1" dirty="0" smtClean="0">
                <a:solidFill>
                  <a:srgbClr val="000000"/>
                </a:solidFill>
                <a:latin typeface="Calibri"/>
                <a:ea typeface="Heiti TC Light"/>
                <a:cs typeface="Calibri"/>
              </a:rPr>
              <a:t>BV</a:t>
            </a:r>
            <a:endParaRPr lang="en-US" sz="1600" b="1" dirty="0">
              <a:solidFill>
                <a:srgbClr val="000000"/>
              </a:solidFill>
              <a:latin typeface="Calibri"/>
              <a:ea typeface="Heiti TC Light"/>
              <a:cs typeface="Calibri"/>
            </a:endParaRPr>
          </a:p>
        </p:txBody>
      </p:sp>
      <p:sp>
        <p:nvSpPr>
          <p:cNvPr id="16" name="Text Box 176"/>
          <p:cNvSpPr txBox="1">
            <a:spLocks noChangeArrowheads="1"/>
          </p:cNvSpPr>
          <p:nvPr>
            <p:custDataLst>
              <p:tags r:id="rId3"/>
            </p:custDataLst>
          </p:nvPr>
        </p:nvSpPr>
        <p:spPr bwMode="auto">
          <a:xfrm>
            <a:off x="1874076" y="4889300"/>
            <a:ext cx="2298307" cy="338554"/>
          </a:xfrm>
          <a:prstGeom prst="rect">
            <a:avLst/>
          </a:prstGeom>
          <a:noFill/>
          <a:ln w="9525">
            <a:noFill/>
            <a:miter lim="800000"/>
            <a:headEnd/>
            <a:tailEnd/>
          </a:ln>
          <a:effectLst/>
        </p:spPr>
        <p:txBody>
          <a:bodyPr wrap="square">
            <a:spAutoFit/>
          </a:bodyPr>
          <a:lstStyle/>
          <a:p>
            <a:pPr algn="ctr" defTabSz="457200">
              <a:spcBef>
                <a:spcPct val="50000"/>
              </a:spcBef>
              <a:defRPr/>
            </a:pPr>
            <a:r>
              <a:rPr lang="en-US" sz="1600" b="1" dirty="0">
                <a:solidFill>
                  <a:srgbClr val="000000"/>
                </a:solidFill>
                <a:latin typeface="Calibri"/>
                <a:ea typeface="Heiti TC Light"/>
                <a:cs typeface="Calibri"/>
              </a:rPr>
              <a:t>50 x 10 </a:t>
            </a:r>
            <a:r>
              <a:rPr lang="en-US" sz="1600" b="1" dirty="0" smtClean="0">
                <a:solidFill>
                  <a:srgbClr val="000000"/>
                </a:solidFill>
                <a:latin typeface="Calibri"/>
                <a:ea typeface="Heiti TC Light"/>
                <a:cs typeface="Calibri"/>
              </a:rPr>
              <a:t>IBV = </a:t>
            </a:r>
            <a:r>
              <a:rPr lang="en-US" sz="1600" b="1" dirty="0">
                <a:solidFill>
                  <a:srgbClr val="00B050"/>
                </a:solidFill>
                <a:latin typeface="Calibri"/>
                <a:ea typeface="Heiti TC Light"/>
                <a:cs typeface="Calibri"/>
              </a:rPr>
              <a:t>500</a:t>
            </a:r>
            <a:r>
              <a:rPr lang="en-US" sz="1600" b="1" dirty="0">
                <a:solidFill>
                  <a:srgbClr val="000000"/>
                </a:solidFill>
                <a:latin typeface="Calibri"/>
                <a:ea typeface="Heiti TC Light"/>
                <a:cs typeface="Calibri"/>
              </a:rPr>
              <a:t> </a:t>
            </a:r>
            <a:r>
              <a:rPr lang="en-US" altLang="zh-TW" sz="1600" b="1" dirty="0" smtClean="0">
                <a:solidFill>
                  <a:srgbClr val="000000"/>
                </a:solidFill>
                <a:latin typeface="Calibri"/>
                <a:ea typeface="Heiti TC Light"/>
                <a:cs typeface="Calibri"/>
              </a:rPr>
              <a:t>I</a:t>
            </a:r>
            <a:r>
              <a:rPr lang="en-US" sz="1600" b="1" dirty="0" smtClean="0">
                <a:solidFill>
                  <a:srgbClr val="000000"/>
                </a:solidFill>
                <a:latin typeface="Calibri"/>
                <a:ea typeface="Heiti TC Light"/>
                <a:cs typeface="Calibri"/>
              </a:rPr>
              <a:t>BV</a:t>
            </a:r>
            <a:endParaRPr lang="en-US" sz="1600" b="1" dirty="0">
              <a:solidFill>
                <a:srgbClr val="000000"/>
              </a:solidFill>
              <a:latin typeface="Calibri"/>
              <a:ea typeface="Heiti TC Light"/>
              <a:cs typeface="Calibri"/>
            </a:endParaRPr>
          </a:p>
        </p:txBody>
      </p:sp>
      <p:sp>
        <p:nvSpPr>
          <p:cNvPr id="17" name="Text Box 176"/>
          <p:cNvSpPr txBox="1">
            <a:spLocks noChangeArrowheads="1"/>
          </p:cNvSpPr>
          <p:nvPr>
            <p:custDataLst>
              <p:tags r:id="rId4"/>
            </p:custDataLst>
          </p:nvPr>
        </p:nvSpPr>
        <p:spPr bwMode="auto">
          <a:xfrm>
            <a:off x="5114925" y="4638677"/>
            <a:ext cx="2819400" cy="338554"/>
          </a:xfrm>
          <a:prstGeom prst="rect">
            <a:avLst/>
          </a:prstGeom>
          <a:noFill/>
          <a:ln w="9525">
            <a:noFill/>
            <a:miter lim="800000"/>
            <a:headEnd/>
            <a:tailEnd/>
          </a:ln>
          <a:effectLst/>
        </p:spPr>
        <p:txBody>
          <a:bodyPr wrap="square">
            <a:spAutoFit/>
          </a:bodyPr>
          <a:lstStyle/>
          <a:p>
            <a:pPr algn="ctr" defTabSz="457200">
              <a:spcBef>
                <a:spcPct val="50000"/>
              </a:spcBef>
              <a:defRPr/>
            </a:pPr>
            <a:r>
              <a:rPr lang="en-US" sz="1600" b="1" dirty="0">
                <a:solidFill>
                  <a:srgbClr val="000000"/>
                </a:solidFill>
                <a:latin typeface="Calibri"/>
                <a:ea typeface="Heiti TC Light"/>
                <a:cs typeface="Calibri"/>
              </a:rPr>
              <a:t>50 x 50 BV = </a:t>
            </a:r>
            <a:r>
              <a:rPr lang="en-US" sz="1600" b="1" dirty="0">
                <a:solidFill>
                  <a:srgbClr val="00B050"/>
                </a:solidFill>
                <a:latin typeface="Calibri"/>
                <a:ea typeface="Heiti TC Light"/>
                <a:cs typeface="Calibri"/>
              </a:rPr>
              <a:t>2,500</a:t>
            </a:r>
            <a:r>
              <a:rPr lang="en-US" sz="1600" b="1" dirty="0">
                <a:solidFill>
                  <a:srgbClr val="000000"/>
                </a:solidFill>
                <a:latin typeface="Calibri"/>
                <a:ea typeface="Heiti TC Light"/>
                <a:cs typeface="Calibri"/>
              </a:rPr>
              <a:t> BV</a:t>
            </a:r>
          </a:p>
        </p:txBody>
      </p:sp>
      <p:sp>
        <p:nvSpPr>
          <p:cNvPr id="18" name="Text Box 176"/>
          <p:cNvSpPr txBox="1">
            <a:spLocks noChangeArrowheads="1"/>
          </p:cNvSpPr>
          <p:nvPr>
            <p:custDataLst>
              <p:tags r:id="rId5"/>
            </p:custDataLst>
          </p:nvPr>
        </p:nvSpPr>
        <p:spPr bwMode="auto">
          <a:xfrm>
            <a:off x="5235278" y="4889300"/>
            <a:ext cx="2442361" cy="338554"/>
          </a:xfrm>
          <a:prstGeom prst="rect">
            <a:avLst/>
          </a:prstGeom>
          <a:noFill/>
          <a:ln w="9525">
            <a:noFill/>
            <a:miter lim="800000"/>
            <a:headEnd/>
            <a:tailEnd/>
          </a:ln>
          <a:effectLst/>
        </p:spPr>
        <p:txBody>
          <a:bodyPr wrap="square">
            <a:spAutoFit/>
          </a:bodyPr>
          <a:lstStyle/>
          <a:p>
            <a:pPr algn="ctr" defTabSz="457200">
              <a:spcBef>
                <a:spcPct val="50000"/>
              </a:spcBef>
              <a:defRPr/>
            </a:pPr>
            <a:r>
              <a:rPr lang="en-US" sz="1600" b="1" dirty="0">
                <a:solidFill>
                  <a:srgbClr val="000000"/>
                </a:solidFill>
                <a:latin typeface="Calibri"/>
                <a:ea typeface="Heiti TC Light"/>
                <a:cs typeface="Calibri"/>
              </a:rPr>
              <a:t>50 x 10 IBV = </a:t>
            </a:r>
            <a:r>
              <a:rPr lang="en-US" sz="1600" b="1" dirty="0">
                <a:solidFill>
                  <a:srgbClr val="00B050"/>
                </a:solidFill>
                <a:latin typeface="Calibri"/>
                <a:ea typeface="Heiti TC Light"/>
                <a:cs typeface="Calibri"/>
              </a:rPr>
              <a:t>500</a:t>
            </a:r>
            <a:r>
              <a:rPr lang="en-US" sz="1600" b="1" dirty="0">
                <a:solidFill>
                  <a:srgbClr val="000000"/>
                </a:solidFill>
                <a:latin typeface="Calibri"/>
                <a:ea typeface="Heiti TC Light"/>
                <a:cs typeface="Calibri"/>
              </a:rPr>
              <a:t> </a:t>
            </a:r>
            <a:r>
              <a:rPr lang="en-US" altLang="zh-TW" sz="1600" b="1" dirty="0" smtClean="0">
                <a:solidFill>
                  <a:srgbClr val="000000"/>
                </a:solidFill>
                <a:latin typeface="Calibri"/>
                <a:ea typeface="Heiti TC Light"/>
                <a:cs typeface="Calibri"/>
              </a:rPr>
              <a:t>I</a:t>
            </a:r>
            <a:r>
              <a:rPr lang="en-US" sz="1600" b="1" dirty="0" smtClean="0">
                <a:solidFill>
                  <a:srgbClr val="000000"/>
                </a:solidFill>
                <a:latin typeface="Calibri"/>
                <a:ea typeface="Heiti TC Light"/>
                <a:cs typeface="Calibri"/>
              </a:rPr>
              <a:t>BV</a:t>
            </a:r>
            <a:endParaRPr lang="en-US" sz="1600" b="1" dirty="0">
              <a:solidFill>
                <a:srgbClr val="000000"/>
              </a:solidFill>
              <a:latin typeface="Calibri"/>
              <a:ea typeface="Heiti TC Light"/>
              <a:cs typeface="Calibri"/>
            </a:endParaRPr>
          </a:p>
        </p:txBody>
      </p:sp>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35967" y="120813"/>
            <a:ext cx="703440" cy="696654"/>
          </a:xfrm>
          <a:prstGeom prst="rect">
            <a:avLst/>
          </a:prstGeom>
          <a:effectLst/>
        </p:spPr>
      </p:pic>
      <p:sp>
        <p:nvSpPr>
          <p:cNvPr id="2" name="矩形 1"/>
          <p:cNvSpPr/>
          <p:nvPr/>
        </p:nvSpPr>
        <p:spPr>
          <a:xfrm>
            <a:off x="2471089" y="-27704"/>
            <a:ext cx="4373312" cy="113877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r>
              <a:rPr lang="zh-TW" altLang="en-US" sz="4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rPr>
              <a:t>過去  </a:t>
            </a:r>
            <a:r>
              <a:rPr lang="en-US" altLang="zh-TW" sz="4400" b="1" dirty="0" smtClean="0">
                <a:ln w="11430"/>
                <a:solidFill>
                  <a:srgbClr val="9BBB59">
                    <a:lumMod val="75000"/>
                  </a:srgbClr>
                </a:solidFill>
                <a:effectLst>
                  <a:outerShdw blurRad="50800" dist="39000" dir="5460000" algn="tl">
                    <a:srgbClr val="000000">
                      <a:alpha val="38000"/>
                    </a:srgbClr>
                  </a:outerShdw>
                </a:effectLst>
                <a:latin typeface="Calibri"/>
                <a:ea typeface="Heiti TC Light"/>
                <a:cs typeface="Calibri"/>
              </a:rPr>
              <a:t>10%</a:t>
            </a:r>
            <a:r>
              <a:rPr lang="zh-TW" altLang="en-US" sz="4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rPr>
              <a:t>的轉移 </a:t>
            </a:r>
            <a:endParaRPr lang="en-US" altLang="zh-TW" sz="4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endParaRPr>
          </a:p>
          <a:p>
            <a:pPr algn="ctr" defTabSz="457200"/>
            <a:r>
              <a:rPr lang="en-US" altLang="zh-TW" sz="2400" b="1" dirty="0" smtClean="0">
                <a:ln w="11430"/>
                <a:solidFill>
                  <a:srgbClr val="9BBB59">
                    <a:lumMod val="75000"/>
                  </a:srgbClr>
                </a:solidFill>
                <a:effectLst>
                  <a:outerShdw blurRad="50800" dist="39000" dir="5460000" algn="tl">
                    <a:srgbClr val="000000">
                      <a:alpha val="38000"/>
                    </a:srgbClr>
                  </a:outerShdw>
                </a:effectLst>
                <a:latin typeface="Calibri"/>
                <a:ea typeface="Heiti TC Light"/>
                <a:cs typeface="Calibri"/>
              </a:rPr>
              <a:t>10%</a:t>
            </a:r>
            <a:r>
              <a:rPr lang="en-US" altLang="zh-TW"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rPr>
              <a:t> Conversion in the past</a:t>
            </a:r>
            <a:endParaRPr lang="zh-TW" alt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endParaRPr>
          </a:p>
        </p:txBody>
      </p:sp>
    </p:spTree>
    <p:extLst>
      <p:ext uri="{BB962C8B-B14F-4D97-AF65-F5344CB8AC3E}">
        <p14:creationId xmlns:p14="http://schemas.microsoft.com/office/powerpoint/2010/main" val="10354176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tailingBDC_SRS_4.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04925" y="1055"/>
            <a:ext cx="6858000" cy="5143500"/>
          </a:xfrm>
          <a:prstGeom prst="rect">
            <a:avLst/>
          </a:prstGeom>
          <a:solidFill>
            <a:schemeClr val="bg1">
              <a:lumMod val="95000"/>
            </a:schemeClr>
          </a:solidFill>
        </p:spPr>
      </p:pic>
      <p:pic>
        <p:nvPicPr>
          <p:cNvPr id="4" name="Picture 3" descr="RetailingBDC_SR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04925" y="1055"/>
            <a:ext cx="6858000" cy="5143500"/>
          </a:xfrm>
          <a:prstGeom prst="rect">
            <a:avLst/>
          </a:prstGeom>
        </p:spPr>
      </p:pic>
      <p:pic>
        <p:nvPicPr>
          <p:cNvPr id="5" name="Picture 4" descr="RetailingBDC_SRS_2.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13392" y="1055"/>
            <a:ext cx="6858000" cy="5143500"/>
          </a:xfrm>
          <a:prstGeom prst="rect">
            <a:avLst/>
          </a:prstGeom>
        </p:spPr>
      </p:pic>
      <p:sp>
        <p:nvSpPr>
          <p:cNvPr id="7" name="TextBox 6"/>
          <p:cNvSpPr txBox="1"/>
          <p:nvPr/>
        </p:nvSpPr>
        <p:spPr>
          <a:xfrm>
            <a:off x="132522" y="971829"/>
            <a:ext cx="2527824" cy="481670"/>
          </a:xfrm>
          <a:prstGeom prst="rect">
            <a:avLst/>
          </a:prstGeom>
          <a:noFill/>
        </p:spPr>
        <p:txBody>
          <a:bodyPr wrap="square" rtlCol="0">
            <a:spAutoFit/>
          </a:bodyPr>
          <a:lstStyle/>
          <a:p>
            <a:pPr defTabSz="457200">
              <a:lnSpc>
                <a:spcPct val="90000"/>
              </a:lnSpc>
              <a:spcBef>
                <a:spcPct val="50000"/>
              </a:spcBef>
              <a:defRPr/>
            </a:pPr>
            <a:endParaRPr lang="en-US" sz="1100" b="1" dirty="0">
              <a:solidFill>
                <a:srgbClr val="122153"/>
              </a:solidFill>
              <a:latin typeface="Calibri"/>
              <a:ea typeface="Heiti TC Light"/>
              <a:cs typeface="Calibri"/>
            </a:endParaRPr>
          </a:p>
          <a:p>
            <a:pPr defTabSz="457200">
              <a:lnSpc>
                <a:spcPct val="90000"/>
              </a:lnSpc>
              <a:spcBef>
                <a:spcPct val="50000"/>
              </a:spcBef>
              <a:defRPr/>
            </a:pPr>
            <a:endParaRPr lang="en-US" sz="1100" b="1" dirty="0">
              <a:solidFill>
                <a:srgbClr val="83B937"/>
              </a:solidFill>
              <a:latin typeface="Calibri"/>
              <a:ea typeface="Heiti TC Light"/>
              <a:cs typeface="Calibri"/>
            </a:endParaRPr>
          </a:p>
        </p:txBody>
      </p:sp>
      <p:sp>
        <p:nvSpPr>
          <p:cNvPr id="15" name="Text Box 176"/>
          <p:cNvSpPr txBox="1">
            <a:spLocks noChangeArrowheads="1"/>
          </p:cNvSpPr>
          <p:nvPr>
            <p:custDataLst>
              <p:tags r:id="rId1"/>
            </p:custDataLst>
          </p:nvPr>
        </p:nvSpPr>
        <p:spPr bwMode="auto">
          <a:xfrm>
            <a:off x="1685926" y="4630210"/>
            <a:ext cx="2667000" cy="338554"/>
          </a:xfrm>
          <a:prstGeom prst="rect">
            <a:avLst/>
          </a:prstGeom>
          <a:noFill/>
          <a:ln w="9525">
            <a:noFill/>
            <a:miter lim="800000"/>
            <a:headEnd/>
            <a:tailEnd/>
          </a:ln>
          <a:effectLst/>
        </p:spPr>
        <p:txBody>
          <a:bodyPr wrap="square">
            <a:spAutoFit/>
          </a:bodyPr>
          <a:lstStyle/>
          <a:p>
            <a:pPr algn="ctr" defTabSz="457200">
              <a:spcBef>
                <a:spcPct val="50000"/>
              </a:spcBef>
              <a:defRPr/>
            </a:pPr>
            <a:r>
              <a:rPr lang="en-US" sz="1600" b="1" dirty="0">
                <a:solidFill>
                  <a:srgbClr val="000000"/>
                </a:solidFill>
                <a:latin typeface="Calibri"/>
                <a:ea typeface="Heiti TC Light"/>
                <a:cs typeface="Calibri"/>
              </a:rPr>
              <a:t>50 x </a:t>
            </a:r>
            <a:r>
              <a:rPr lang="en-US" sz="1600" b="1" dirty="0" smtClean="0">
                <a:solidFill>
                  <a:srgbClr val="000000"/>
                </a:solidFill>
                <a:latin typeface="Calibri"/>
                <a:ea typeface="Heiti TC Light"/>
                <a:cs typeface="Calibri"/>
              </a:rPr>
              <a:t>50</a:t>
            </a:r>
            <a:r>
              <a:rPr lang="en-US" altLang="zh-TW" sz="1600" b="1" dirty="0" smtClean="0">
                <a:solidFill>
                  <a:srgbClr val="000000"/>
                </a:solidFill>
                <a:latin typeface="Calibri"/>
                <a:ea typeface="Heiti TC Light"/>
                <a:cs typeface="Calibri"/>
              </a:rPr>
              <a:t>0</a:t>
            </a:r>
            <a:r>
              <a:rPr lang="en-US" sz="1600" b="1" dirty="0" smtClean="0">
                <a:solidFill>
                  <a:srgbClr val="000000"/>
                </a:solidFill>
                <a:latin typeface="Calibri"/>
                <a:ea typeface="Heiti TC Light"/>
                <a:cs typeface="Calibri"/>
              </a:rPr>
              <a:t> </a:t>
            </a:r>
            <a:r>
              <a:rPr lang="en-US" sz="1600" b="1" dirty="0">
                <a:solidFill>
                  <a:srgbClr val="000000"/>
                </a:solidFill>
                <a:latin typeface="Calibri"/>
                <a:ea typeface="Heiti TC Light"/>
                <a:cs typeface="Calibri"/>
              </a:rPr>
              <a:t>BV = </a:t>
            </a:r>
            <a:r>
              <a:rPr lang="en-US" sz="1600" b="1" dirty="0" smtClean="0">
                <a:solidFill>
                  <a:srgbClr val="7030A0"/>
                </a:solidFill>
                <a:latin typeface="Calibri"/>
                <a:ea typeface="Heiti TC Light"/>
                <a:cs typeface="Calibri"/>
              </a:rPr>
              <a:t>25</a:t>
            </a:r>
            <a:r>
              <a:rPr lang="en-US" altLang="zh-TW" sz="1600" b="1" dirty="0" smtClean="0">
                <a:solidFill>
                  <a:srgbClr val="7030A0"/>
                </a:solidFill>
                <a:latin typeface="Calibri"/>
                <a:ea typeface="Heiti TC Light"/>
                <a:cs typeface="Calibri"/>
              </a:rPr>
              <a:t>,0</a:t>
            </a:r>
            <a:r>
              <a:rPr lang="en-US" sz="1600" b="1" dirty="0" smtClean="0">
                <a:solidFill>
                  <a:srgbClr val="7030A0"/>
                </a:solidFill>
                <a:latin typeface="Calibri"/>
                <a:ea typeface="Heiti TC Light"/>
                <a:cs typeface="Calibri"/>
              </a:rPr>
              <a:t>00</a:t>
            </a:r>
            <a:r>
              <a:rPr lang="en-US" sz="1600" b="1" dirty="0" smtClean="0">
                <a:solidFill>
                  <a:srgbClr val="000000"/>
                </a:solidFill>
                <a:latin typeface="Calibri"/>
                <a:ea typeface="Heiti TC Light"/>
                <a:cs typeface="Calibri"/>
              </a:rPr>
              <a:t> BV</a:t>
            </a:r>
            <a:endParaRPr lang="en-US" sz="1600" b="1" dirty="0">
              <a:solidFill>
                <a:srgbClr val="000000"/>
              </a:solidFill>
              <a:latin typeface="Calibri"/>
              <a:ea typeface="Heiti TC Light"/>
              <a:cs typeface="Calibri"/>
            </a:endParaRPr>
          </a:p>
        </p:txBody>
      </p:sp>
      <p:sp>
        <p:nvSpPr>
          <p:cNvPr id="16" name="Text Box 176"/>
          <p:cNvSpPr txBox="1">
            <a:spLocks noChangeArrowheads="1"/>
          </p:cNvSpPr>
          <p:nvPr>
            <p:custDataLst>
              <p:tags r:id="rId2"/>
            </p:custDataLst>
          </p:nvPr>
        </p:nvSpPr>
        <p:spPr bwMode="auto">
          <a:xfrm>
            <a:off x="1600200" y="4880833"/>
            <a:ext cx="2752726" cy="338554"/>
          </a:xfrm>
          <a:prstGeom prst="rect">
            <a:avLst/>
          </a:prstGeom>
          <a:noFill/>
          <a:ln w="9525">
            <a:noFill/>
            <a:miter lim="800000"/>
            <a:headEnd/>
            <a:tailEnd/>
          </a:ln>
          <a:effectLst/>
        </p:spPr>
        <p:txBody>
          <a:bodyPr wrap="square">
            <a:spAutoFit/>
          </a:bodyPr>
          <a:lstStyle/>
          <a:p>
            <a:pPr algn="ctr" defTabSz="457200">
              <a:spcBef>
                <a:spcPct val="50000"/>
              </a:spcBef>
              <a:defRPr/>
            </a:pPr>
            <a:r>
              <a:rPr lang="en-US" sz="1600" b="1" dirty="0">
                <a:solidFill>
                  <a:srgbClr val="000000"/>
                </a:solidFill>
                <a:latin typeface="Calibri"/>
                <a:ea typeface="Heiti TC Light"/>
                <a:cs typeface="Calibri"/>
              </a:rPr>
              <a:t>50 x </a:t>
            </a:r>
            <a:r>
              <a:rPr lang="en-US" sz="1600" b="1" dirty="0" smtClean="0">
                <a:solidFill>
                  <a:srgbClr val="000000"/>
                </a:solidFill>
                <a:latin typeface="Calibri"/>
                <a:ea typeface="Heiti TC Light"/>
                <a:cs typeface="Calibri"/>
              </a:rPr>
              <a:t>10</a:t>
            </a:r>
            <a:r>
              <a:rPr lang="en-US" altLang="zh-TW" sz="1600" b="1" dirty="0" smtClean="0">
                <a:solidFill>
                  <a:srgbClr val="000000"/>
                </a:solidFill>
                <a:latin typeface="Calibri"/>
                <a:ea typeface="Heiti TC Light"/>
                <a:cs typeface="Calibri"/>
              </a:rPr>
              <a:t>0</a:t>
            </a:r>
            <a:r>
              <a:rPr lang="en-US" sz="1600" b="1" dirty="0" smtClean="0">
                <a:solidFill>
                  <a:srgbClr val="000000"/>
                </a:solidFill>
                <a:latin typeface="Calibri"/>
                <a:ea typeface="Heiti TC Light"/>
                <a:cs typeface="Calibri"/>
              </a:rPr>
              <a:t> IBV = </a:t>
            </a:r>
            <a:r>
              <a:rPr lang="en-US" sz="1600" b="1" dirty="0" smtClean="0">
                <a:solidFill>
                  <a:srgbClr val="7030A0"/>
                </a:solidFill>
                <a:latin typeface="Calibri"/>
                <a:ea typeface="Heiti TC Light"/>
                <a:cs typeface="Calibri"/>
              </a:rPr>
              <a:t>5</a:t>
            </a:r>
            <a:r>
              <a:rPr lang="en-US" altLang="zh-TW" sz="1600" b="1" dirty="0" smtClean="0">
                <a:solidFill>
                  <a:srgbClr val="7030A0"/>
                </a:solidFill>
                <a:latin typeface="Calibri"/>
                <a:ea typeface="Heiti TC Light"/>
                <a:cs typeface="Calibri"/>
              </a:rPr>
              <a:t>,</a:t>
            </a:r>
            <a:r>
              <a:rPr lang="en-US" sz="1600" b="1" dirty="0" smtClean="0">
                <a:solidFill>
                  <a:srgbClr val="7030A0"/>
                </a:solidFill>
                <a:latin typeface="Calibri"/>
                <a:ea typeface="Heiti TC Light"/>
                <a:cs typeface="Calibri"/>
              </a:rPr>
              <a:t>00</a:t>
            </a:r>
            <a:r>
              <a:rPr lang="en-US" altLang="zh-TW" sz="1600" b="1" dirty="0" smtClean="0">
                <a:solidFill>
                  <a:srgbClr val="7030A0"/>
                </a:solidFill>
                <a:latin typeface="Calibri"/>
                <a:ea typeface="Heiti TC Light"/>
                <a:cs typeface="Calibri"/>
              </a:rPr>
              <a:t>0</a:t>
            </a:r>
            <a:r>
              <a:rPr lang="en-US" sz="1600" b="1" dirty="0" smtClean="0">
                <a:solidFill>
                  <a:srgbClr val="000000"/>
                </a:solidFill>
                <a:latin typeface="Calibri"/>
                <a:ea typeface="Heiti TC Light"/>
                <a:cs typeface="Calibri"/>
              </a:rPr>
              <a:t> </a:t>
            </a:r>
            <a:r>
              <a:rPr lang="en-US" altLang="zh-TW" sz="1600" b="1" dirty="0" smtClean="0">
                <a:solidFill>
                  <a:srgbClr val="000000"/>
                </a:solidFill>
                <a:latin typeface="Calibri"/>
                <a:ea typeface="Heiti TC Light"/>
                <a:cs typeface="Calibri"/>
              </a:rPr>
              <a:t>I</a:t>
            </a:r>
            <a:r>
              <a:rPr lang="en-US" sz="1600" b="1" dirty="0" smtClean="0">
                <a:solidFill>
                  <a:srgbClr val="000000"/>
                </a:solidFill>
                <a:latin typeface="Calibri"/>
                <a:ea typeface="Heiti TC Light"/>
                <a:cs typeface="Calibri"/>
              </a:rPr>
              <a:t>BV</a:t>
            </a:r>
            <a:endParaRPr lang="en-US" sz="1600" b="1" dirty="0">
              <a:solidFill>
                <a:srgbClr val="000000"/>
              </a:solidFill>
              <a:latin typeface="Calibri"/>
              <a:ea typeface="Heiti TC Light"/>
              <a:cs typeface="Calibri"/>
            </a:endParaRPr>
          </a:p>
        </p:txBody>
      </p:sp>
      <p:sp>
        <p:nvSpPr>
          <p:cNvPr id="17" name="Text Box 176"/>
          <p:cNvSpPr txBox="1">
            <a:spLocks noChangeArrowheads="1"/>
          </p:cNvSpPr>
          <p:nvPr>
            <p:custDataLst>
              <p:tags r:id="rId3"/>
            </p:custDataLst>
          </p:nvPr>
        </p:nvSpPr>
        <p:spPr bwMode="auto">
          <a:xfrm>
            <a:off x="5114925" y="4630210"/>
            <a:ext cx="2819400" cy="338554"/>
          </a:xfrm>
          <a:prstGeom prst="rect">
            <a:avLst/>
          </a:prstGeom>
          <a:noFill/>
          <a:ln w="9525">
            <a:noFill/>
            <a:miter lim="800000"/>
            <a:headEnd/>
            <a:tailEnd/>
          </a:ln>
          <a:effectLst/>
        </p:spPr>
        <p:txBody>
          <a:bodyPr wrap="square">
            <a:spAutoFit/>
          </a:bodyPr>
          <a:lstStyle/>
          <a:p>
            <a:pPr algn="ctr" defTabSz="457200">
              <a:spcBef>
                <a:spcPct val="50000"/>
              </a:spcBef>
              <a:defRPr/>
            </a:pPr>
            <a:r>
              <a:rPr lang="en-US" sz="1600" b="1" dirty="0">
                <a:solidFill>
                  <a:srgbClr val="000000"/>
                </a:solidFill>
                <a:latin typeface="Calibri"/>
                <a:ea typeface="Heiti TC Light"/>
                <a:cs typeface="Calibri"/>
              </a:rPr>
              <a:t>50 x </a:t>
            </a:r>
            <a:r>
              <a:rPr lang="en-US" sz="1600" b="1" dirty="0" smtClean="0">
                <a:solidFill>
                  <a:srgbClr val="000000"/>
                </a:solidFill>
                <a:latin typeface="Calibri"/>
                <a:ea typeface="Heiti TC Light"/>
                <a:cs typeface="Calibri"/>
              </a:rPr>
              <a:t>50</a:t>
            </a:r>
            <a:r>
              <a:rPr lang="en-US" altLang="zh-TW" sz="1600" b="1" dirty="0" smtClean="0">
                <a:solidFill>
                  <a:srgbClr val="000000"/>
                </a:solidFill>
                <a:latin typeface="Calibri"/>
                <a:ea typeface="Heiti TC Light"/>
                <a:cs typeface="Calibri"/>
              </a:rPr>
              <a:t>0</a:t>
            </a:r>
            <a:r>
              <a:rPr lang="en-US" sz="1600" b="1" dirty="0" smtClean="0">
                <a:solidFill>
                  <a:srgbClr val="000000"/>
                </a:solidFill>
                <a:latin typeface="Calibri"/>
                <a:ea typeface="Heiti TC Light"/>
                <a:cs typeface="Calibri"/>
              </a:rPr>
              <a:t> </a:t>
            </a:r>
            <a:r>
              <a:rPr lang="en-US" sz="1600" b="1" dirty="0">
                <a:solidFill>
                  <a:srgbClr val="000000"/>
                </a:solidFill>
                <a:latin typeface="Calibri"/>
                <a:ea typeface="Heiti TC Light"/>
                <a:cs typeface="Calibri"/>
              </a:rPr>
              <a:t>BV = </a:t>
            </a:r>
            <a:r>
              <a:rPr lang="en-US" sz="1600" b="1" dirty="0" smtClean="0">
                <a:solidFill>
                  <a:srgbClr val="7030A0"/>
                </a:solidFill>
                <a:latin typeface="Calibri"/>
                <a:ea typeface="Heiti TC Light"/>
                <a:cs typeface="Calibri"/>
              </a:rPr>
              <a:t>25</a:t>
            </a:r>
            <a:r>
              <a:rPr lang="en-US" altLang="zh-TW" sz="1600" b="1" dirty="0" smtClean="0">
                <a:solidFill>
                  <a:srgbClr val="7030A0"/>
                </a:solidFill>
                <a:latin typeface="Calibri"/>
                <a:ea typeface="Heiti TC Light"/>
                <a:cs typeface="Calibri"/>
              </a:rPr>
              <a:t>,0</a:t>
            </a:r>
            <a:r>
              <a:rPr lang="en-US" sz="1600" b="1" dirty="0" smtClean="0">
                <a:solidFill>
                  <a:srgbClr val="7030A0"/>
                </a:solidFill>
                <a:latin typeface="Calibri"/>
                <a:ea typeface="Heiti TC Light"/>
                <a:cs typeface="Calibri"/>
              </a:rPr>
              <a:t>00</a:t>
            </a:r>
            <a:r>
              <a:rPr lang="en-US" sz="1600" b="1" dirty="0" smtClean="0">
                <a:solidFill>
                  <a:srgbClr val="000000"/>
                </a:solidFill>
                <a:latin typeface="Calibri"/>
                <a:ea typeface="Heiti TC Light"/>
                <a:cs typeface="Calibri"/>
              </a:rPr>
              <a:t> </a:t>
            </a:r>
            <a:r>
              <a:rPr lang="en-US" sz="1600" b="1" dirty="0">
                <a:solidFill>
                  <a:srgbClr val="000000"/>
                </a:solidFill>
                <a:latin typeface="Calibri"/>
                <a:ea typeface="Heiti TC Light"/>
                <a:cs typeface="Calibri"/>
              </a:rPr>
              <a:t>BV</a:t>
            </a:r>
          </a:p>
        </p:txBody>
      </p:sp>
      <p:sp>
        <p:nvSpPr>
          <p:cNvPr id="18" name="Text Box 176"/>
          <p:cNvSpPr txBox="1">
            <a:spLocks noChangeArrowheads="1"/>
          </p:cNvSpPr>
          <p:nvPr>
            <p:custDataLst>
              <p:tags r:id="rId4"/>
            </p:custDataLst>
          </p:nvPr>
        </p:nvSpPr>
        <p:spPr bwMode="auto">
          <a:xfrm>
            <a:off x="4933950" y="4880833"/>
            <a:ext cx="3133725" cy="338554"/>
          </a:xfrm>
          <a:prstGeom prst="rect">
            <a:avLst/>
          </a:prstGeom>
          <a:noFill/>
          <a:ln w="9525">
            <a:noFill/>
            <a:miter lim="800000"/>
            <a:headEnd/>
            <a:tailEnd/>
          </a:ln>
          <a:effectLst/>
        </p:spPr>
        <p:txBody>
          <a:bodyPr wrap="square">
            <a:spAutoFit/>
          </a:bodyPr>
          <a:lstStyle/>
          <a:p>
            <a:pPr algn="ctr" defTabSz="457200">
              <a:spcBef>
                <a:spcPct val="50000"/>
              </a:spcBef>
              <a:defRPr/>
            </a:pPr>
            <a:r>
              <a:rPr lang="en-US" sz="1600" b="1" dirty="0">
                <a:solidFill>
                  <a:srgbClr val="000000"/>
                </a:solidFill>
                <a:latin typeface="Calibri"/>
                <a:ea typeface="Heiti TC Light"/>
                <a:cs typeface="Calibri"/>
              </a:rPr>
              <a:t>50 x </a:t>
            </a:r>
            <a:r>
              <a:rPr lang="en-US" sz="1600" b="1" dirty="0" smtClean="0">
                <a:solidFill>
                  <a:srgbClr val="000000"/>
                </a:solidFill>
                <a:latin typeface="Calibri"/>
                <a:ea typeface="Heiti TC Light"/>
                <a:cs typeface="Calibri"/>
              </a:rPr>
              <a:t>10</a:t>
            </a:r>
            <a:r>
              <a:rPr lang="en-US" altLang="zh-TW" sz="1600" b="1" dirty="0" smtClean="0">
                <a:solidFill>
                  <a:srgbClr val="000000"/>
                </a:solidFill>
                <a:latin typeface="Calibri"/>
                <a:ea typeface="Heiti TC Light"/>
                <a:cs typeface="Calibri"/>
              </a:rPr>
              <a:t>0</a:t>
            </a:r>
            <a:r>
              <a:rPr lang="en-US" sz="1600" b="1" dirty="0" smtClean="0">
                <a:solidFill>
                  <a:srgbClr val="000000"/>
                </a:solidFill>
                <a:latin typeface="Calibri"/>
                <a:ea typeface="Heiti TC Light"/>
                <a:cs typeface="Calibri"/>
              </a:rPr>
              <a:t> </a:t>
            </a:r>
            <a:r>
              <a:rPr lang="en-US" sz="1600" b="1" dirty="0">
                <a:solidFill>
                  <a:srgbClr val="000000"/>
                </a:solidFill>
                <a:latin typeface="Calibri"/>
                <a:ea typeface="Heiti TC Light"/>
                <a:cs typeface="Calibri"/>
              </a:rPr>
              <a:t>IBV = </a:t>
            </a:r>
            <a:r>
              <a:rPr lang="en-US" sz="1600" b="1" dirty="0" smtClean="0">
                <a:solidFill>
                  <a:srgbClr val="7030A0"/>
                </a:solidFill>
                <a:latin typeface="Calibri"/>
                <a:ea typeface="Heiti TC Light"/>
                <a:cs typeface="Calibri"/>
              </a:rPr>
              <a:t>5</a:t>
            </a:r>
            <a:r>
              <a:rPr lang="en-US" altLang="zh-TW" sz="1600" b="1" dirty="0" smtClean="0">
                <a:solidFill>
                  <a:srgbClr val="7030A0"/>
                </a:solidFill>
                <a:latin typeface="Calibri"/>
                <a:ea typeface="Heiti TC Light"/>
                <a:cs typeface="Calibri"/>
              </a:rPr>
              <a:t>,</a:t>
            </a:r>
            <a:r>
              <a:rPr lang="en-US" sz="1600" b="1" dirty="0" smtClean="0">
                <a:solidFill>
                  <a:srgbClr val="7030A0"/>
                </a:solidFill>
                <a:latin typeface="Calibri"/>
                <a:ea typeface="Heiti TC Light"/>
                <a:cs typeface="Calibri"/>
              </a:rPr>
              <a:t>00</a:t>
            </a:r>
            <a:r>
              <a:rPr lang="en-US" altLang="zh-TW" sz="1600" b="1" dirty="0" smtClean="0">
                <a:solidFill>
                  <a:srgbClr val="7030A0"/>
                </a:solidFill>
                <a:latin typeface="Calibri"/>
                <a:ea typeface="Heiti TC Light"/>
                <a:cs typeface="Calibri"/>
              </a:rPr>
              <a:t>0</a:t>
            </a:r>
            <a:r>
              <a:rPr lang="en-US" sz="1600" b="1" dirty="0" smtClean="0">
                <a:solidFill>
                  <a:srgbClr val="000000"/>
                </a:solidFill>
                <a:latin typeface="Calibri"/>
                <a:ea typeface="Heiti TC Light"/>
                <a:cs typeface="Calibri"/>
              </a:rPr>
              <a:t> </a:t>
            </a:r>
            <a:r>
              <a:rPr lang="en-US" altLang="zh-TW" sz="1600" b="1" dirty="0" smtClean="0">
                <a:solidFill>
                  <a:srgbClr val="000000"/>
                </a:solidFill>
                <a:latin typeface="Calibri"/>
                <a:ea typeface="Heiti TC Light"/>
                <a:cs typeface="Calibri"/>
              </a:rPr>
              <a:t>I</a:t>
            </a:r>
            <a:r>
              <a:rPr lang="en-US" sz="1600" b="1" dirty="0" smtClean="0">
                <a:solidFill>
                  <a:srgbClr val="000000"/>
                </a:solidFill>
                <a:latin typeface="Calibri"/>
                <a:ea typeface="Heiti TC Light"/>
                <a:cs typeface="Calibri"/>
              </a:rPr>
              <a:t>BV</a:t>
            </a:r>
            <a:endParaRPr lang="en-US" sz="1600" b="1" dirty="0">
              <a:solidFill>
                <a:srgbClr val="000000"/>
              </a:solidFill>
              <a:latin typeface="Calibri"/>
              <a:ea typeface="Heiti TC Light"/>
              <a:cs typeface="Calibri"/>
            </a:endParaRPr>
          </a:p>
        </p:txBody>
      </p:sp>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35967" y="112346"/>
            <a:ext cx="703440" cy="696654"/>
          </a:xfrm>
          <a:prstGeom prst="rect">
            <a:avLst/>
          </a:prstGeom>
          <a:effectLst/>
        </p:spPr>
      </p:pic>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45455" y="1287223"/>
            <a:ext cx="1810807" cy="58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90025" y="1287224"/>
            <a:ext cx="1321167" cy="58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62284" y="2304134"/>
            <a:ext cx="1810807" cy="58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8126" y="2304133"/>
            <a:ext cx="1810807" cy="58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07103" y="2325300"/>
            <a:ext cx="1321167" cy="58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72945" y="2309172"/>
            <a:ext cx="1321167" cy="58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1"/>
          <p:cNvSpPr/>
          <p:nvPr/>
        </p:nvSpPr>
        <p:spPr>
          <a:xfrm>
            <a:off x="2679141" y="-36171"/>
            <a:ext cx="3999531" cy="113877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r>
              <a:rPr lang="zh-TW" altLang="en-US"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rPr>
              <a:t>現在</a:t>
            </a:r>
            <a:r>
              <a:rPr lang="en-US" altLang="zh-TW" sz="4000" b="1" dirty="0" smtClean="0">
                <a:ln w="11430"/>
                <a:solidFill>
                  <a:srgbClr val="7030A0"/>
                </a:solidFill>
                <a:effectLst>
                  <a:outerShdw blurRad="50800" dist="39000" dir="5460000" algn="tl">
                    <a:srgbClr val="000000">
                      <a:alpha val="38000"/>
                    </a:srgbClr>
                  </a:outerShdw>
                </a:effectLst>
                <a:latin typeface="Calibri"/>
                <a:ea typeface="Heiti TC Light"/>
                <a:cs typeface="Calibri"/>
              </a:rPr>
              <a:t>100%</a:t>
            </a:r>
            <a:r>
              <a:rPr lang="zh-TW" altLang="en-US"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rPr>
              <a:t>的轉移</a:t>
            </a:r>
            <a:endParaRPr lang="en-US" altLang="zh-TW" sz="4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endParaRPr>
          </a:p>
          <a:p>
            <a:pPr algn="ctr" defTabSz="457200"/>
            <a:r>
              <a:rPr lang="en-US" altLang="zh-TW" sz="2800" b="1" dirty="0" smtClean="0">
                <a:ln w="11430"/>
                <a:solidFill>
                  <a:srgbClr val="7030A0"/>
                </a:solidFill>
                <a:effectLst>
                  <a:outerShdw blurRad="50800" dist="39000" dir="5460000" algn="tl">
                    <a:srgbClr val="000000">
                      <a:alpha val="38000"/>
                    </a:srgbClr>
                  </a:outerShdw>
                </a:effectLst>
                <a:latin typeface="Calibri"/>
                <a:ea typeface="Heiti TC Light"/>
                <a:cs typeface="Calibri"/>
              </a:rPr>
              <a:t>100%</a:t>
            </a:r>
            <a:r>
              <a:rPr lang="en-US" altLang="zh-TW"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rPr>
              <a:t> Conversion</a:t>
            </a:r>
            <a:endParaRPr lang="zh-TW" alt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Heiti TC Light"/>
              <a:cs typeface="Calibri"/>
            </a:endParaRPr>
          </a:p>
        </p:txBody>
      </p:sp>
    </p:spTree>
    <p:extLst>
      <p:ext uri="{BB962C8B-B14F-4D97-AF65-F5344CB8AC3E}">
        <p14:creationId xmlns:p14="http://schemas.microsoft.com/office/powerpoint/2010/main" val="87564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2000"/>
                                        <p:tgtEl>
                                          <p:spTgt spid="1026"/>
                                        </p:tgtEl>
                                      </p:cBhvr>
                                    </p:animEffect>
                                  </p:childTnLst>
                                </p:cTn>
                              </p:par>
                              <p:par>
                                <p:cTn id="15" presetID="10"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2000"/>
                                        <p:tgtEl>
                                          <p:spTgt spid="1027"/>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20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217" t="35101" r="18527" b="41085"/>
          <a:stretch/>
        </p:blipFill>
        <p:spPr bwMode="auto">
          <a:xfrm>
            <a:off x="701738" y="1148316"/>
            <a:ext cx="7836279" cy="3204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353" t="69610" r="63334" b="24054"/>
          <a:stretch/>
        </p:blipFill>
        <p:spPr bwMode="auto">
          <a:xfrm>
            <a:off x="7900065" y="4553752"/>
            <a:ext cx="637952" cy="47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90500" y="171450"/>
            <a:ext cx="8763000" cy="85725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儷黑 Pro"/>
                <a:ea typeface="+mj-ea"/>
                <a:cs typeface="+mj-cs"/>
              </a:defRPr>
            </a:lvl1pPr>
          </a:lstStyle>
          <a:p>
            <a:pPr>
              <a:defRPr/>
            </a:pPr>
            <a:r>
              <a:rPr lang="zh-TW" altLang="en-US" sz="4000" smtClean="0">
                <a:solidFill>
                  <a:srgbClr val="1F497D"/>
                </a:solidFill>
                <a:latin typeface="Calibri"/>
                <a:ea typeface="Heiti TC Light"/>
                <a:cs typeface="Calibri"/>
              </a:rPr>
              <a:t>美安香港「購物年金的效應」</a:t>
            </a:r>
            <a:r>
              <a:rPr lang="en-US" altLang="zh-TW" sz="4000" smtClean="0">
                <a:solidFill>
                  <a:srgbClr val="1F497D"/>
                </a:solidFill>
                <a:latin typeface="Calibri"/>
                <a:ea typeface="Heiti TC Light"/>
                <a:cs typeface="Calibri"/>
              </a:rPr>
              <a:t/>
            </a:r>
            <a:br>
              <a:rPr lang="en-US" altLang="zh-TW" sz="4000" smtClean="0">
                <a:solidFill>
                  <a:srgbClr val="1F497D"/>
                </a:solidFill>
                <a:latin typeface="Calibri"/>
                <a:ea typeface="Heiti TC Light"/>
                <a:cs typeface="Calibri"/>
              </a:rPr>
            </a:br>
            <a:r>
              <a:rPr lang="en-US" altLang="zh-TW" sz="3100" smtClean="0">
                <a:solidFill>
                  <a:srgbClr val="1F497D"/>
                </a:solidFill>
                <a:latin typeface="Calibri"/>
                <a:ea typeface="Heiti TC Light"/>
                <a:cs typeface="Calibri"/>
              </a:rPr>
              <a:t>The “Shopping Annuity Effect” of Market Hong Kong</a:t>
            </a:r>
            <a:endParaRPr lang="en-US" altLang="zh-TW" sz="3100" dirty="0">
              <a:solidFill>
                <a:srgbClr val="1F497D"/>
              </a:solidFill>
              <a:latin typeface="Calibri"/>
              <a:ea typeface="Heiti TC Light"/>
              <a:cs typeface="Calibri"/>
            </a:endParaRPr>
          </a:p>
        </p:txBody>
      </p:sp>
    </p:spTree>
    <p:extLst>
      <p:ext uri="{BB962C8B-B14F-4D97-AF65-F5344CB8AC3E}">
        <p14:creationId xmlns:p14="http://schemas.microsoft.com/office/powerpoint/2010/main" val="437195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Calibri"/>
                <a:ea typeface="Heiti TC Light"/>
                <a:cs typeface="Calibri"/>
              </a:rPr>
              <a:t>甚麼</a:t>
            </a:r>
            <a:r>
              <a:rPr lang="zh-TW" altLang="en-US" dirty="0">
                <a:latin typeface="Calibri"/>
                <a:ea typeface="Heiti TC Light"/>
                <a:cs typeface="Calibri"/>
              </a:rPr>
              <a:t>是</a:t>
            </a:r>
            <a:r>
              <a:rPr lang="zh-TW" altLang="en-US" dirty="0" smtClean="0">
                <a:latin typeface="Calibri"/>
                <a:ea typeface="Heiti TC Light"/>
                <a:cs typeface="Calibri"/>
              </a:rPr>
              <a:t>成功</a:t>
            </a:r>
            <a:r>
              <a:rPr lang="en-US" altLang="zh-TW" dirty="0">
                <a:latin typeface="Calibri"/>
                <a:ea typeface="Heiti TC Light"/>
                <a:cs typeface="Calibri"/>
              </a:rPr>
              <a:t>? What is success?</a:t>
            </a:r>
            <a:endParaRPr lang="zh-HK" altLang="en-US" dirty="0">
              <a:latin typeface="Calibri"/>
              <a:ea typeface="Heiti TC Light"/>
              <a:cs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1056207"/>
            <a:ext cx="6081712" cy="432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649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5647" y="0"/>
            <a:ext cx="8229600" cy="857250"/>
          </a:xfrm>
        </p:spPr>
        <p:txBody>
          <a:bodyPr rtlCol="0">
            <a:normAutofit fontScale="90000"/>
          </a:bodyPr>
          <a:lstStyle/>
          <a:p>
            <a:pPr eaLnBrk="1" fontAlgn="auto" hangingPunct="1">
              <a:spcAft>
                <a:spcPts val="0"/>
              </a:spcAft>
              <a:defRPr/>
            </a:pPr>
            <a:r>
              <a:rPr lang="zh-TW" altLang="en-US" sz="3600" b="1" dirty="0" smtClean="0">
                <a:solidFill>
                  <a:schemeClr val="tx2"/>
                </a:solidFill>
                <a:latin typeface="Calibri"/>
                <a:ea typeface="Heiti TC Light"/>
                <a:cs typeface="Calibri"/>
              </a:rPr>
              <a:t>購物年金</a:t>
            </a:r>
            <a:r>
              <a:rPr lang="zh-TW" altLang="en-US" sz="3600" b="1" dirty="0" smtClean="0">
                <a:solidFill>
                  <a:srgbClr val="C00000"/>
                </a:solidFill>
                <a:latin typeface="Calibri"/>
                <a:ea typeface="Heiti TC Light"/>
                <a:cs typeface="Calibri"/>
              </a:rPr>
              <a:t>「</a:t>
            </a:r>
            <a:r>
              <a:rPr lang="en-US" sz="3600" b="1" dirty="0" smtClean="0">
                <a:solidFill>
                  <a:srgbClr val="C00000"/>
                </a:solidFill>
                <a:latin typeface="Calibri"/>
                <a:ea typeface="Heiti TC Light"/>
                <a:cs typeface="Calibri"/>
              </a:rPr>
              <a:t>4</a:t>
            </a:r>
            <a:r>
              <a:rPr lang="zh-TW" altLang="en-US" sz="3600" b="1" dirty="0" smtClean="0">
                <a:solidFill>
                  <a:srgbClr val="C00000"/>
                </a:solidFill>
                <a:latin typeface="Calibri"/>
                <a:ea typeface="Heiti TC Light"/>
                <a:cs typeface="Calibri"/>
              </a:rPr>
              <a:t> 個基本步驟</a:t>
            </a:r>
            <a:r>
              <a:rPr lang="zh-TW" altLang="en-US" sz="3600" dirty="0" smtClean="0">
                <a:solidFill>
                  <a:srgbClr val="C00000"/>
                </a:solidFill>
                <a:latin typeface="Calibri"/>
                <a:ea typeface="Heiti TC Light"/>
                <a:cs typeface="Calibri"/>
              </a:rPr>
              <a:t>」</a:t>
            </a:r>
            <a:r>
              <a:rPr lang="en-US" altLang="zh-TW" sz="3600" dirty="0" smtClean="0">
                <a:solidFill>
                  <a:srgbClr val="C00000"/>
                </a:solidFill>
                <a:latin typeface="Calibri"/>
                <a:ea typeface="Heiti TC Light"/>
                <a:cs typeface="Calibri"/>
              </a:rPr>
              <a:t/>
            </a:r>
            <a:br>
              <a:rPr lang="en-US" altLang="zh-TW" sz="3600" dirty="0" smtClean="0">
                <a:solidFill>
                  <a:srgbClr val="C00000"/>
                </a:solidFill>
                <a:latin typeface="Calibri"/>
                <a:ea typeface="Heiti TC Light"/>
                <a:cs typeface="Calibri"/>
              </a:rPr>
            </a:br>
            <a:r>
              <a:rPr lang="zh-TW" altLang="en-US" sz="3600" dirty="0" smtClean="0">
                <a:solidFill>
                  <a:srgbClr val="C00000"/>
                </a:solidFill>
                <a:latin typeface="Calibri"/>
                <a:ea typeface="Heiti TC Light"/>
                <a:cs typeface="Calibri"/>
              </a:rPr>
              <a:t> </a:t>
            </a:r>
            <a:r>
              <a:rPr lang="en-US" altLang="zh-TW" sz="3100" dirty="0" smtClean="0">
                <a:solidFill>
                  <a:srgbClr val="C00000"/>
                </a:solidFill>
                <a:latin typeface="Calibri"/>
                <a:ea typeface="Heiti TC Light"/>
                <a:cs typeface="Calibri"/>
              </a:rPr>
              <a:t>The 4 steps of Shopping Annuity</a:t>
            </a:r>
            <a:endParaRPr lang="en-US" sz="3100" dirty="0">
              <a:solidFill>
                <a:srgbClr val="C00000"/>
              </a:solidFill>
              <a:latin typeface="Calibri"/>
              <a:ea typeface="Heiti TC Light"/>
              <a:cs typeface="Calibri"/>
            </a:endParaRPr>
          </a:p>
        </p:txBody>
      </p:sp>
      <p:sp>
        <p:nvSpPr>
          <p:cNvPr id="3" name="Content Placeholder 2"/>
          <p:cNvSpPr>
            <a:spLocks noGrp="1"/>
          </p:cNvSpPr>
          <p:nvPr>
            <p:ph idx="1"/>
          </p:nvPr>
        </p:nvSpPr>
        <p:spPr>
          <a:xfrm>
            <a:off x="457200" y="976859"/>
            <a:ext cx="8229600" cy="2202279"/>
          </a:xfrm>
          <a:solidFill>
            <a:schemeClr val="accent5">
              <a:lumMod val="20000"/>
              <a:lumOff val="80000"/>
              <a:alpha val="75000"/>
            </a:schemeClr>
          </a:solidFill>
        </p:spPr>
        <p:txBody>
          <a:bodyPr rtlCol="0">
            <a:normAutofit/>
          </a:bodyPr>
          <a:lstStyle/>
          <a:p>
            <a:pPr marL="571500" indent="-514350">
              <a:buFont typeface="+mj-lt"/>
              <a:buAutoNum type="arabicPeriod"/>
              <a:defRPr/>
            </a:pPr>
            <a:r>
              <a:rPr lang="zh-TW" altLang="en-US" sz="2000" b="1" dirty="0" smtClean="0">
                <a:solidFill>
                  <a:schemeClr val="tx2"/>
                </a:solidFill>
                <a:latin typeface="Calibri"/>
                <a:ea typeface="Heiti TC Light"/>
                <a:cs typeface="Calibri"/>
              </a:rPr>
              <a:t>將</a:t>
            </a:r>
            <a:r>
              <a:rPr lang="zh-TW" altLang="en-US" sz="2000" b="1" dirty="0">
                <a:solidFill>
                  <a:schemeClr val="tx2"/>
                </a:solidFill>
                <a:latin typeface="Calibri"/>
                <a:ea typeface="Heiti TC Light"/>
                <a:cs typeface="Calibri"/>
              </a:rPr>
              <a:t>家中日常生活用品</a:t>
            </a:r>
            <a:r>
              <a:rPr lang="zh-TW" altLang="en-US" sz="2000" b="1" dirty="0" smtClean="0">
                <a:solidFill>
                  <a:schemeClr val="tx2"/>
                </a:solidFill>
                <a:latin typeface="Calibri"/>
                <a:ea typeface="Heiti TC Light"/>
                <a:cs typeface="Calibri"/>
              </a:rPr>
              <a:t>，從</a:t>
            </a:r>
            <a:r>
              <a:rPr lang="zh-TW" altLang="en-US" sz="2000" b="1" dirty="0">
                <a:solidFill>
                  <a:schemeClr val="tx2"/>
                </a:solidFill>
                <a:latin typeface="Calibri"/>
                <a:ea typeface="Heiti TC Light"/>
                <a:cs typeface="Calibri"/>
              </a:rPr>
              <a:t>其他品牌落實</a:t>
            </a:r>
            <a:r>
              <a:rPr lang="zh-TW" altLang="en-US" sz="2000" b="1" dirty="0" smtClean="0">
                <a:solidFill>
                  <a:srgbClr val="FF0000"/>
                </a:solidFill>
                <a:latin typeface="Calibri"/>
                <a:ea typeface="Heiti TC Light"/>
                <a:cs typeface="Calibri"/>
              </a:rPr>
              <a:t>轉換</a:t>
            </a:r>
            <a:r>
              <a:rPr lang="zh-TW" altLang="en-US" sz="2000" b="1" dirty="0">
                <a:solidFill>
                  <a:schemeClr val="tx2"/>
                </a:solidFill>
                <a:latin typeface="Calibri"/>
                <a:ea typeface="Heiti TC Light"/>
                <a:cs typeface="Calibri"/>
              </a:rPr>
              <a:t>成美安</a:t>
            </a:r>
            <a:r>
              <a:rPr lang="zh-TW" altLang="en-US" sz="2000" b="1" dirty="0" smtClean="0">
                <a:solidFill>
                  <a:schemeClr val="tx2"/>
                </a:solidFill>
                <a:latin typeface="Calibri"/>
                <a:ea typeface="Heiti TC Light"/>
                <a:cs typeface="Calibri"/>
              </a:rPr>
              <a:t>公司獨家代理</a:t>
            </a:r>
            <a:r>
              <a:rPr lang="zh-TW" altLang="en-US" sz="2000" b="1" dirty="0">
                <a:solidFill>
                  <a:schemeClr val="tx2"/>
                </a:solidFill>
                <a:latin typeface="Calibri"/>
                <a:ea typeface="Heiti TC Light"/>
                <a:cs typeface="Calibri"/>
              </a:rPr>
              <a:t>的品牌</a:t>
            </a:r>
            <a:endParaRPr lang="en-US" sz="2000" dirty="0" smtClean="0">
              <a:solidFill>
                <a:schemeClr val="tx2"/>
              </a:solidFill>
              <a:latin typeface="Calibri"/>
              <a:ea typeface="Heiti TC Light"/>
              <a:cs typeface="Calibri"/>
            </a:endParaRPr>
          </a:p>
          <a:p>
            <a:pPr marL="571500" indent="-514350">
              <a:buFont typeface="+mj-lt"/>
              <a:buAutoNum type="arabicPeriod" startAt="2"/>
              <a:defRPr/>
            </a:pPr>
            <a:r>
              <a:rPr lang="zh-TW" altLang="en-US" sz="2000" b="1" dirty="0" smtClean="0">
                <a:solidFill>
                  <a:schemeClr val="tx2"/>
                </a:solidFill>
                <a:latin typeface="Calibri"/>
                <a:ea typeface="Heiti TC Light"/>
                <a:cs typeface="Calibri"/>
              </a:rPr>
              <a:t>每月</a:t>
            </a:r>
            <a:r>
              <a:rPr lang="zh-TW" altLang="en-US" sz="2000" b="1" dirty="0">
                <a:solidFill>
                  <a:schemeClr val="tx2"/>
                </a:solidFill>
                <a:latin typeface="Calibri"/>
                <a:ea typeface="Heiti TC Light"/>
                <a:cs typeface="Calibri"/>
              </a:rPr>
              <a:t>或定期購買</a:t>
            </a:r>
            <a:r>
              <a:rPr lang="zh-TW" altLang="en-US" sz="2000" b="1" dirty="0" smtClean="0">
                <a:solidFill>
                  <a:schemeClr val="tx2"/>
                </a:solidFill>
                <a:latin typeface="Calibri"/>
                <a:ea typeface="Heiti TC Light"/>
                <a:cs typeface="Calibri"/>
              </a:rPr>
              <a:t>的非</a:t>
            </a:r>
            <a:r>
              <a:rPr lang="zh-TW" altLang="en-US" sz="2000" b="1" dirty="0">
                <a:solidFill>
                  <a:schemeClr val="tx2"/>
                </a:solidFill>
                <a:latin typeface="Calibri"/>
                <a:ea typeface="Heiti TC Light"/>
                <a:cs typeface="Calibri"/>
              </a:rPr>
              <a:t>獨家代理</a:t>
            </a:r>
            <a:r>
              <a:rPr lang="zh-TW" altLang="en-US" sz="2000" b="1" dirty="0" smtClean="0">
                <a:solidFill>
                  <a:schemeClr val="tx2"/>
                </a:solidFill>
                <a:latin typeface="Calibri"/>
                <a:ea typeface="Heiti TC Light"/>
                <a:cs typeface="Calibri"/>
              </a:rPr>
              <a:t>產品</a:t>
            </a:r>
            <a:r>
              <a:rPr lang="en-US" altLang="zh-TW" sz="2000" b="1" dirty="0">
                <a:solidFill>
                  <a:schemeClr val="tx2"/>
                </a:solidFill>
                <a:latin typeface="Calibri"/>
                <a:ea typeface="Heiti TC Light"/>
                <a:cs typeface="Calibri"/>
              </a:rPr>
              <a:t>(</a:t>
            </a:r>
            <a:r>
              <a:rPr lang="zh-TW" altLang="en-US" sz="2000" b="1" dirty="0">
                <a:solidFill>
                  <a:schemeClr val="tx2"/>
                </a:solidFill>
                <a:latin typeface="Calibri"/>
                <a:ea typeface="Heiti TC Light"/>
                <a:cs typeface="Calibri"/>
              </a:rPr>
              <a:t>如衣服、電子用品、電器等</a:t>
            </a:r>
            <a:r>
              <a:rPr lang="en-US" altLang="zh-TW" sz="2000" b="1" dirty="0">
                <a:solidFill>
                  <a:schemeClr val="tx2"/>
                </a:solidFill>
                <a:latin typeface="Calibri"/>
                <a:ea typeface="Heiti TC Light"/>
                <a:cs typeface="Calibri"/>
              </a:rPr>
              <a:t>)</a:t>
            </a:r>
            <a:r>
              <a:rPr lang="zh-TW" altLang="en-US" sz="2000" b="1" dirty="0" smtClean="0">
                <a:solidFill>
                  <a:schemeClr val="tx2"/>
                </a:solidFill>
                <a:latin typeface="Calibri"/>
                <a:ea typeface="Heiti TC Light"/>
                <a:cs typeface="Calibri"/>
              </a:rPr>
              <a:t>，從其他店面</a:t>
            </a:r>
            <a:r>
              <a:rPr lang="zh-TW" altLang="en-US" sz="2000" b="1" dirty="0">
                <a:solidFill>
                  <a:srgbClr val="FF0000"/>
                </a:solidFill>
                <a:latin typeface="Calibri"/>
                <a:ea typeface="Heiti TC Light"/>
                <a:cs typeface="Calibri"/>
              </a:rPr>
              <a:t>改變</a:t>
            </a:r>
            <a:r>
              <a:rPr lang="zh-TW" altLang="en-US" sz="2000" b="1" dirty="0" smtClean="0">
                <a:solidFill>
                  <a:schemeClr val="tx2"/>
                </a:solidFill>
                <a:latin typeface="Calibri"/>
                <a:ea typeface="Heiti TC Light"/>
                <a:cs typeface="Calibri"/>
              </a:rPr>
              <a:t>至 </a:t>
            </a:r>
            <a:r>
              <a:rPr lang="en-US" altLang="zh-TW" sz="2000" b="1" dirty="0" smtClean="0">
                <a:solidFill>
                  <a:schemeClr val="tx2"/>
                </a:solidFill>
                <a:latin typeface="Calibri"/>
                <a:ea typeface="Heiti TC Light"/>
                <a:cs typeface="Calibri"/>
              </a:rPr>
              <a:t>SHOP.COM</a:t>
            </a:r>
            <a:r>
              <a:rPr lang="zh-TW" altLang="en-US" sz="2000" b="1" dirty="0" smtClean="0">
                <a:solidFill>
                  <a:schemeClr val="tx2"/>
                </a:solidFill>
                <a:latin typeface="Calibri"/>
                <a:ea typeface="Heiti TC Light"/>
                <a:cs typeface="Calibri"/>
              </a:rPr>
              <a:t>伙伴商店購買。</a:t>
            </a:r>
            <a:endParaRPr lang="en-US" altLang="zh-TW" sz="2000" b="1" dirty="0" smtClean="0">
              <a:solidFill>
                <a:schemeClr val="tx2"/>
              </a:solidFill>
              <a:latin typeface="Calibri"/>
              <a:ea typeface="Heiti TC Light"/>
              <a:cs typeface="Calibri"/>
            </a:endParaRPr>
          </a:p>
          <a:p>
            <a:pPr marL="571500" indent="-514350">
              <a:buFont typeface="+mj-lt"/>
              <a:buAutoNum type="arabicPeriod" startAt="2"/>
              <a:defRPr/>
            </a:pPr>
            <a:r>
              <a:rPr lang="zh-TW" altLang="en-US" sz="2000" b="1" dirty="0" smtClean="0">
                <a:solidFill>
                  <a:schemeClr val="tx2"/>
                </a:solidFill>
                <a:latin typeface="Calibri"/>
                <a:ea typeface="Heiti TC Light"/>
                <a:cs typeface="Calibri"/>
              </a:rPr>
              <a:t>與</a:t>
            </a:r>
            <a:r>
              <a:rPr lang="en-US" altLang="zh-TW" sz="2000" b="1" dirty="0" smtClean="0">
                <a:solidFill>
                  <a:schemeClr val="tx2"/>
                </a:solidFill>
                <a:latin typeface="Calibri"/>
                <a:ea typeface="Heiti TC Light"/>
                <a:cs typeface="Calibri"/>
              </a:rPr>
              <a:t>10-15 </a:t>
            </a:r>
            <a:r>
              <a:rPr lang="zh-TW" altLang="en-US" sz="2000" b="1" dirty="0">
                <a:solidFill>
                  <a:schemeClr val="tx2"/>
                </a:solidFill>
                <a:latin typeface="Calibri"/>
                <a:ea typeface="Heiti TC Light"/>
                <a:cs typeface="Calibri"/>
              </a:rPr>
              <a:t>個人</a:t>
            </a:r>
            <a:r>
              <a:rPr lang="zh-TW" altLang="en-US" sz="2000" b="1" dirty="0" smtClean="0">
                <a:solidFill>
                  <a:schemeClr val="tx2"/>
                </a:solidFill>
                <a:latin typeface="Calibri"/>
                <a:ea typeface="Heiti TC Light"/>
                <a:cs typeface="Calibri"/>
              </a:rPr>
              <a:t>建立信任好</a:t>
            </a:r>
            <a:r>
              <a:rPr lang="zh-TW" altLang="en-US" sz="2000" b="1" dirty="0" smtClean="0">
                <a:solidFill>
                  <a:srgbClr val="FF0000"/>
                </a:solidFill>
                <a:latin typeface="Calibri"/>
                <a:ea typeface="Heiti TC Light"/>
                <a:cs typeface="Calibri"/>
              </a:rPr>
              <a:t>關係</a:t>
            </a:r>
            <a:r>
              <a:rPr lang="zh-TW" altLang="en-US" sz="2000" b="1" dirty="0" smtClean="0">
                <a:solidFill>
                  <a:schemeClr val="tx2"/>
                </a:solidFill>
                <a:latin typeface="Calibri"/>
                <a:ea typeface="Heiti TC Light"/>
                <a:cs typeface="Calibri"/>
              </a:rPr>
              <a:t>，鼓勵</a:t>
            </a:r>
            <a:r>
              <a:rPr lang="en-US" altLang="zh-HK" sz="2000" b="1" dirty="0" smtClean="0">
                <a:solidFill>
                  <a:schemeClr val="tx2"/>
                </a:solidFill>
                <a:latin typeface="Calibri"/>
                <a:ea typeface="Heiti TC Light"/>
                <a:cs typeface="Calibri"/>
              </a:rPr>
              <a:t> </a:t>
            </a:r>
            <a:r>
              <a:rPr lang="zh-TW" altLang="en-US" sz="2000" b="1" dirty="0" smtClean="0">
                <a:solidFill>
                  <a:schemeClr val="tx2"/>
                </a:solidFill>
                <a:latin typeface="Calibri"/>
                <a:ea typeface="Heiti TC Light"/>
                <a:cs typeface="Calibri"/>
              </a:rPr>
              <a:t>跟</a:t>
            </a:r>
            <a:r>
              <a:rPr lang="zh-TW" altLang="en-US" sz="2000" b="1" dirty="0">
                <a:solidFill>
                  <a:schemeClr val="tx2"/>
                </a:solidFill>
                <a:latin typeface="Calibri"/>
                <a:ea typeface="Heiti TC Light"/>
                <a:cs typeface="Calibri"/>
              </a:rPr>
              <a:t>你做一樣的</a:t>
            </a:r>
            <a:r>
              <a:rPr lang="zh-TW" altLang="en-US" sz="2000" b="1" dirty="0" smtClean="0">
                <a:solidFill>
                  <a:schemeClr val="tx2"/>
                </a:solidFill>
                <a:latin typeface="Calibri"/>
                <a:ea typeface="Heiti TC Light"/>
                <a:cs typeface="Calibri"/>
              </a:rPr>
              <a:t>事。</a:t>
            </a:r>
            <a:endParaRPr lang="en-US" altLang="zh-TW" sz="2000" b="1" dirty="0" smtClean="0">
              <a:solidFill>
                <a:schemeClr val="tx2"/>
              </a:solidFill>
              <a:latin typeface="Calibri"/>
              <a:ea typeface="Heiti TC Light"/>
              <a:cs typeface="Calibri"/>
            </a:endParaRPr>
          </a:p>
          <a:p>
            <a:pPr marL="571500" indent="-514350">
              <a:buFont typeface="+mj-lt"/>
              <a:buAutoNum type="arabicPeriod" startAt="2"/>
              <a:defRPr/>
            </a:pPr>
            <a:r>
              <a:rPr lang="zh-TW" altLang="en-US" sz="2000" b="1" dirty="0">
                <a:solidFill>
                  <a:schemeClr val="tx2"/>
                </a:solidFill>
                <a:latin typeface="Calibri"/>
                <a:ea typeface="Heiti TC Light"/>
                <a:cs typeface="Calibri"/>
              </a:rPr>
              <a:t>幫助 </a:t>
            </a:r>
            <a:r>
              <a:rPr lang="en-US" altLang="zh-TW" sz="2000" b="1" dirty="0">
                <a:solidFill>
                  <a:schemeClr val="tx2"/>
                </a:solidFill>
                <a:latin typeface="Calibri"/>
                <a:ea typeface="Heiti TC Light"/>
                <a:cs typeface="Calibri"/>
              </a:rPr>
              <a:t>2</a:t>
            </a:r>
            <a:r>
              <a:rPr lang="zh-TW" altLang="en-US" sz="2000" b="1" dirty="0">
                <a:solidFill>
                  <a:schemeClr val="tx2"/>
                </a:solidFill>
                <a:latin typeface="Calibri"/>
                <a:ea typeface="Heiti TC Light"/>
                <a:cs typeface="Calibri"/>
              </a:rPr>
              <a:t> 個以上的人，</a:t>
            </a:r>
            <a:r>
              <a:rPr lang="zh-TW" altLang="en-US" sz="2000" b="1" dirty="0">
                <a:solidFill>
                  <a:srgbClr val="FF0000"/>
                </a:solidFill>
                <a:latin typeface="Calibri"/>
                <a:ea typeface="Heiti TC Light"/>
                <a:cs typeface="Calibri"/>
              </a:rPr>
              <a:t>重複</a:t>
            </a:r>
            <a:r>
              <a:rPr lang="zh-TW" altLang="en-US" sz="2000" b="1" dirty="0">
                <a:solidFill>
                  <a:schemeClr val="tx2"/>
                </a:solidFill>
                <a:latin typeface="Calibri"/>
                <a:ea typeface="Heiti TC Light"/>
                <a:cs typeface="Calibri"/>
              </a:rPr>
              <a:t>執行以上步驟。</a:t>
            </a:r>
            <a:endParaRPr lang="en-US" sz="2000" b="1" dirty="0">
              <a:solidFill>
                <a:schemeClr val="tx2"/>
              </a:solidFill>
              <a:latin typeface="Calibri"/>
              <a:ea typeface="Heiti TC Light"/>
              <a:cs typeface="Calibri"/>
            </a:endParaRPr>
          </a:p>
        </p:txBody>
      </p:sp>
      <p:sp>
        <p:nvSpPr>
          <p:cNvPr id="4" name="矩形 4"/>
          <p:cNvSpPr/>
          <p:nvPr/>
        </p:nvSpPr>
        <p:spPr>
          <a:xfrm>
            <a:off x="382772" y="3104707"/>
            <a:ext cx="8515350" cy="2339102"/>
          </a:xfrm>
          <a:prstGeom prst="rect">
            <a:avLst/>
          </a:prstGeom>
        </p:spPr>
        <p:txBody>
          <a:bodyPr wrap="square">
            <a:spAutoFit/>
          </a:bodyPr>
          <a:lstStyle/>
          <a:p>
            <a:pPr marL="342900" indent="-342900" defTabSz="457200">
              <a:spcBef>
                <a:spcPts val="600"/>
              </a:spcBef>
              <a:buFont typeface="+mj-lt"/>
              <a:buAutoNum type="arabicPeriod"/>
            </a:pPr>
            <a:r>
              <a:rPr lang="en-US" altLang="zh-TW" sz="1400" b="1" dirty="0" smtClean="0">
                <a:solidFill>
                  <a:srgbClr val="002060"/>
                </a:solidFill>
                <a:latin typeface="Calibri"/>
                <a:ea typeface="Heiti TC Light"/>
                <a:cs typeface="Calibri"/>
              </a:rPr>
              <a:t>Change </a:t>
            </a:r>
            <a:r>
              <a:rPr lang="en-US" altLang="zh-TW" sz="1400" b="1" dirty="0">
                <a:solidFill>
                  <a:srgbClr val="002060"/>
                </a:solidFill>
                <a:latin typeface="Calibri"/>
                <a:ea typeface="Heiti TC Light"/>
                <a:cs typeface="Calibri"/>
              </a:rPr>
              <a:t>the brands of products they are currently buying for their households each and every month to </a:t>
            </a:r>
            <a:r>
              <a:rPr lang="en-US" altLang="zh-TW" sz="1400" b="1" dirty="0" err="1">
                <a:solidFill>
                  <a:srgbClr val="002060"/>
                </a:solidFill>
                <a:latin typeface="Calibri"/>
                <a:ea typeface="Heiti TC Light"/>
                <a:cs typeface="Calibri"/>
              </a:rPr>
              <a:t>mhkBranded</a:t>
            </a:r>
            <a:r>
              <a:rPr lang="en-US" altLang="zh-TW" sz="1400" b="1" dirty="0">
                <a:solidFill>
                  <a:srgbClr val="002060"/>
                </a:solidFill>
                <a:latin typeface="Calibri"/>
                <a:ea typeface="Heiti TC Light"/>
                <a:cs typeface="Calibri"/>
              </a:rPr>
              <a:t> products</a:t>
            </a:r>
            <a:r>
              <a:rPr lang="en-US" altLang="zh-TW" sz="1400" b="1" dirty="0" smtClean="0">
                <a:solidFill>
                  <a:srgbClr val="002060"/>
                </a:solidFill>
                <a:latin typeface="Calibri"/>
                <a:ea typeface="Heiti TC Light"/>
                <a:cs typeface="Calibri"/>
              </a:rPr>
              <a:t>.</a:t>
            </a:r>
          </a:p>
          <a:p>
            <a:pPr marL="342900" indent="-342900" defTabSz="457200">
              <a:spcBef>
                <a:spcPts val="600"/>
              </a:spcBef>
              <a:buFont typeface="+mj-lt"/>
              <a:buAutoNum type="arabicPeriod"/>
            </a:pPr>
            <a:r>
              <a:rPr lang="en-US" altLang="zh-TW" sz="1400" b="1" dirty="0" smtClean="0">
                <a:solidFill>
                  <a:srgbClr val="002060"/>
                </a:solidFill>
                <a:latin typeface="Calibri"/>
                <a:ea typeface="Heiti TC Light"/>
                <a:cs typeface="Calibri"/>
              </a:rPr>
              <a:t>Change </a:t>
            </a:r>
            <a:r>
              <a:rPr lang="en-US" altLang="zh-TW" sz="1400" b="1" dirty="0">
                <a:solidFill>
                  <a:srgbClr val="002060"/>
                </a:solidFill>
                <a:latin typeface="Calibri"/>
                <a:ea typeface="Heiti TC Light"/>
                <a:cs typeface="Calibri"/>
              </a:rPr>
              <a:t>how they buy all other brands of products they buy monthly or periodically (such as clothes, electronics, appliances, etc.) from “brick and mortar” establishments to “click and order” through their own HK.SHOP.COM website from those same establishments</a:t>
            </a:r>
            <a:r>
              <a:rPr lang="en-US" altLang="zh-TW" sz="1400" b="1" dirty="0" smtClean="0">
                <a:solidFill>
                  <a:srgbClr val="002060"/>
                </a:solidFill>
                <a:latin typeface="Calibri"/>
                <a:ea typeface="Heiti TC Light"/>
                <a:cs typeface="Calibri"/>
              </a:rPr>
              <a:t>.</a:t>
            </a:r>
          </a:p>
          <a:p>
            <a:pPr marL="342900" indent="-342900" defTabSz="457200">
              <a:spcBef>
                <a:spcPts val="600"/>
              </a:spcBef>
              <a:buFont typeface="+mj-lt"/>
              <a:buAutoNum type="arabicPeriod"/>
            </a:pPr>
            <a:r>
              <a:rPr lang="en-US" altLang="zh-TW" sz="1400" b="1" dirty="0" err="1" smtClean="0">
                <a:solidFill>
                  <a:srgbClr val="002060"/>
                </a:solidFill>
                <a:latin typeface="Calibri"/>
                <a:ea typeface="Heiti TC Light"/>
                <a:cs typeface="Calibri"/>
              </a:rPr>
              <a:t>Encourge</a:t>
            </a:r>
            <a:r>
              <a:rPr lang="en-US" altLang="zh-TW" sz="1400" b="1" dirty="0" smtClean="0">
                <a:solidFill>
                  <a:srgbClr val="002060"/>
                </a:solidFill>
                <a:latin typeface="Calibri"/>
                <a:ea typeface="Heiti TC Light"/>
                <a:cs typeface="Calibri"/>
              </a:rPr>
              <a:t> </a:t>
            </a:r>
            <a:r>
              <a:rPr lang="en-US" altLang="zh-TW" sz="1400" b="1" dirty="0">
                <a:solidFill>
                  <a:srgbClr val="002060"/>
                </a:solidFill>
                <a:latin typeface="Calibri"/>
                <a:ea typeface="Heiti TC Light"/>
                <a:cs typeface="Calibri"/>
              </a:rPr>
              <a:t>10-15 individuals to do the exact same thing and build </a:t>
            </a:r>
            <a:r>
              <a:rPr lang="en-US" altLang="zh-TW" sz="1400" b="1" dirty="0" smtClean="0">
                <a:solidFill>
                  <a:srgbClr val="002060"/>
                </a:solidFill>
                <a:latin typeface="Calibri"/>
                <a:ea typeface="Heiti TC Light"/>
                <a:cs typeface="Calibri"/>
              </a:rPr>
              <a:t>relationships</a:t>
            </a:r>
          </a:p>
          <a:p>
            <a:pPr marL="342900" indent="-342900" defTabSz="457200">
              <a:spcBef>
                <a:spcPts val="600"/>
              </a:spcBef>
              <a:buFont typeface="+mj-lt"/>
              <a:buAutoNum type="arabicPeriod"/>
            </a:pPr>
            <a:r>
              <a:rPr lang="en-US" altLang="zh-TW" sz="1400" b="1" dirty="0" smtClean="0">
                <a:solidFill>
                  <a:srgbClr val="002060"/>
                </a:solidFill>
                <a:latin typeface="Calibri"/>
                <a:ea typeface="Heiti TC Light"/>
                <a:cs typeface="Calibri"/>
              </a:rPr>
              <a:t>Identifying </a:t>
            </a:r>
            <a:r>
              <a:rPr lang="en-US" altLang="zh-TW" sz="1400" b="1" dirty="0">
                <a:solidFill>
                  <a:srgbClr val="002060"/>
                </a:solidFill>
                <a:latin typeface="Calibri"/>
                <a:ea typeface="Heiti TC Light"/>
                <a:cs typeface="Calibri"/>
              </a:rPr>
              <a:t>2 or more individuals committed to improving their financial situation by performing </a:t>
            </a:r>
            <a:r>
              <a:rPr lang="en-US" altLang="zh-TW" sz="1400" b="1" dirty="0" smtClean="0">
                <a:solidFill>
                  <a:srgbClr val="002060"/>
                </a:solidFill>
                <a:latin typeface="Calibri"/>
                <a:ea typeface="Heiti TC Light"/>
                <a:cs typeface="Calibri"/>
              </a:rPr>
              <a:t>the steps above!</a:t>
            </a:r>
            <a:endParaRPr lang="en-US" altLang="zh-TW" sz="1400" b="1" dirty="0">
              <a:solidFill>
                <a:srgbClr val="002060"/>
              </a:solidFill>
              <a:latin typeface="Calibri"/>
              <a:ea typeface="Heiti TC Light"/>
              <a:cs typeface="Calibri"/>
            </a:endParaRPr>
          </a:p>
          <a:p>
            <a:pPr marL="342900" indent="-342900" defTabSz="457200">
              <a:spcBef>
                <a:spcPts val="600"/>
              </a:spcBef>
              <a:buFont typeface="+mj-lt"/>
              <a:buAutoNum type="arabicPeriod"/>
            </a:pPr>
            <a:endParaRPr lang="zh-HK" altLang="en-US" sz="1400" b="1" dirty="0">
              <a:solidFill>
                <a:srgbClr val="002060"/>
              </a:solidFill>
              <a:latin typeface="Calibri"/>
              <a:ea typeface="Heiti TC Light"/>
              <a:cs typeface="Calibri"/>
            </a:endParaRPr>
          </a:p>
        </p:txBody>
      </p:sp>
    </p:spTree>
    <p:extLst>
      <p:ext uri="{BB962C8B-B14F-4D97-AF65-F5344CB8AC3E}">
        <p14:creationId xmlns:p14="http://schemas.microsoft.com/office/powerpoint/2010/main" val="28578426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標題 1"/>
          <p:cNvSpPr>
            <a:spLocks noGrp="1"/>
          </p:cNvSpPr>
          <p:nvPr>
            <p:ph type="title"/>
          </p:nvPr>
        </p:nvSpPr>
        <p:spPr/>
        <p:txBody>
          <a:bodyPr/>
          <a:lstStyle/>
          <a:p>
            <a:endParaRPr lang="zh-TW" altLang="en-US" smtClean="0">
              <a:latin typeface="Calibri"/>
              <a:ea typeface="Heiti TC Light"/>
              <a:cs typeface="Calibri"/>
            </a:endParaRPr>
          </a:p>
        </p:txBody>
      </p:sp>
      <p:sp>
        <p:nvSpPr>
          <p:cNvPr id="93187" name="內容版面配置區 2"/>
          <p:cNvSpPr>
            <a:spLocks noGrp="1"/>
          </p:cNvSpPr>
          <p:nvPr>
            <p:ph idx="1"/>
          </p:nvPr>
        </p:nvSpPr>
        <p:spPr/>
        <p:txBody>
          <a:bodyPr/>
          <a:lstStyle/>
          <a:p>
            <a:endParaRPr lang="zh-TW" altLang="en-US" smtClean="0">
              <a:latin typeface="Calibri"/>
              <a:ea typeface="Heiti TC Light"/>
              <a:cs typeface="Calibri"/>
            </a:endParaRPr>
          </a:p>
        </p:txBody>
      </p:sp>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文字方塊 4"/>
          <p:cNvSpPr txBox="1"/>
          <p:nvPr/>
        </p:nvSpPr>
        <p:spPr>
          <a:xfrm>
            <a:off x="2500314" y="3409950"/>
            <a:ext cx="2357437" cy="984885"/>
          </a:xfrm>
          <a:prstGeom prst="rect">
            <a:avLst/>
          </a:prstGeom>
          <a:noFill/>
        </p:spPr>
        <p:txBody>
          <a:bodyPr>
            <a:spAutoFit/>
          </a:bodyPr>
          <a:lstStyle/>
          <a:p>
            <a:pPr algn="ctr" defTabSz="457200">
              <a:defRPr/>
            </a:pPr>
            <a:r>
              <a:rPr lang="zh-TW" altLang="en-US" sz="4000" b="1" dirty="0">
                <a:solidFill>
                  <a:srgbClr val="7030A0"/>
                </a:solidFill>
                <a:effectLst>
                  <a:outerShdw blurRad="38100" dist="38100" dir="2700000" algn="tl">
                    <a:srgbClr val="000000">
                      <a:alpha val="43137"/>
                    </a:srgbClr>
                  </a:outerShdw>
                </a:effectLst>
                <a:latin typeface="Calibri"/>
                <a:ea typeface="Heiti TC Light"/>
                <a:cs typeface="Calibri"/>
              </a:rPr>
              <a:t>簡單複</a:t>
            </a:r>
            <a:r>
              <a:rPr lang="zh-TW" altLang="en-US" sz="4000" b="1" dirty="0" smtClean="0">
                <a:solidFill>
                  <a:srgbClr val="7030A0"/>
                </a:solidFill>
                <a:effectLst>
                  <a:outerShdw blurRad="38100" dist="38100" dir="2700000" algn="tl">
                    <a:srgbClr val="000000">
                      <a:alpha val="43137"/>
                    </a:srgbClr>
                  </a:outerShdw>
                </a:effectLst>
                <a:latin typeface="Calibri"/>
                <a:ea typeface="Heiti TC Light"/>
                <a:cs typeface="Calibri"/>
              </a:rPr>
              <a:t>製</a:t>
            </a:r>
            <a:endParaRPr lang="en-US" altLang="zh-TW" sz="4000" b="1" dirty="0" smtClean="0">
              <a:solidFill>
                <a:srgbClr val="7030A0"/>
              </a:solidFill>
              <a:effectLst>
                <a:outerShdw blurRad="38100" dist="38100" dir="2700000" algn="tl">
                  <a:srgbClr val="000000">
                    <a:alpha val="43137"/>
                  </a:srgbClr>
                </a:outerShdw>
              </a:effectLst>
              <a:latin typeface="Calibri"/>
              <a:ea typeface="Heiti TC Light"/>
              <a:cs typeface="Calibri"/>
            </a:endParaRPr>
          </a:p>
          <a:p>
            <a:pPr algn="ctr" defTabSz="457200">
              <a:defRPr/>
            </a:pPr>
            <a:r>
              <a:rPr lang="en-US" altLang="zh-TW" b="1" dirty="0" smtClean="0">
                <a:solidFill>
                  <a:srgbClr val="7030A0"/>
                </a:solidFill>
                <a:effectLst>
                  <a:outerShdw blurRad="38100" dist="38100" dir="2700000" algn="tl">
                    <a:srgbClr val="000000">
                      <a:alpha val="43137"/>
                    </a:srgbClr>
                  </a:outerShdw>
                </a:effectLst>
                <a:latin typeface="Calibri"/>
                <a:ea typeface="Heiti TC Light"/>
                <a:cs typeface="Calibri"/>
              </a:rPr>
              <a:t>Duplication</a:t>
            </a:r>
            <a:endParaRPr lang="zh-TW" altLang="en-US" b="1" dirty="0">
              <a:solidFill>
                <a:srgbClr val="7030A0"/>
              </a:solidFill>
              <a:effectLst>
                <a:outerShdw blurRad="38100" dist="38100" dir="2700000" algn="tl">
                  <a:srgbClr val="000000">
                    <a:alpha val="43137"/>
                  </a:srgbClr>
                </a:outerShdw>
              </a:effectLst>
              <a:latin typeface="Calibri"/>
              <a:ea typeface="Heiti TC Light"/>
              <a:cs typeface="Calibri"/>
            </a:endParaRPr>
          </a:p>
        </p:txBody>
      </p:sp>
      <p:sp>
        <p:nvSpPr>
          <p:cNvPr id="6" name="文字方塊 5"/>
          <p:cNvSpPr txBox="1"/>
          <p:nvPr/>
        </p:nvSpPr>
        <p:spPr>
          <a:xfrm>
            <a:off x="71439" y="33576"/>
            <a:ext cx="3000375" cy="861774"/>
          </a:xfrm>
          <a:prstGeom prst="rect">
            <a:avLst/>
          </a:prstGeom>
          <a:noFill/>
        </p:spPr>
        <p:txBody>
          <a:bodyPr>
            <a:spAutoFit/>
          </a:bodyPr>
          <a:lstStyle/>
          <a:p>
            <a:pPr defTabSz="457200">
              <a:defRPr/>
            </a:pPr>
            <a:r>
              <a:rPr lang="zh-TW" altLang="en-US" sz="3200" b="1" dirty="0">
                <a:solidFill>
                  <a:srgbClr val="7030A0"/>
                </a:solidFill>
                <a:effectLst>
                  <a:outerShdw blurRad="38100" dist="38100" dir="2700000" algn="tl">
                    <a:srgbClr val="000000">
                      <a:alpha val="43137"/>
                    </a:srgbClr>
                  </a:outerShdw>
                </a:effectLst>
                <a:latin typeface="Calibri"/>
                <a:ea typeface="Heiti TC Light"/>
                <a:cs typeface="Calibri"/>
              </a:rPr>
              <a:t>投資者的心</a:t>
            </a:r>
            <a:r>
              <a:rPr lang="zh-TW" altLang="en-US" sz="3200" b="1" dirty="0" smtClean="0">
                <a:solidFill>
                  <a:srgbClr val="7030A0"/>
                </a:solidFill>
                <a:effectLst>
                  <a:outerShdw blurRad="38100" dist="38100" dir="2700000" algn="tl">
                    <a:srgbClr val="000000">
                      <a:alpha val="43137"/>
                    </a:srgbClr>
                  </a:outerShdw>
                </a:effectLst>
                <a:latin typeface="Calibri"/>
                <a:ea typeface="Heiti TC Light"/>
                <a:cs typeface="Calibri"/>
              </a:rPr>
              <a:t>態</a:t>
            </a:r>
            <a:endParaRPr lang="en-US" altLang="zh-TW" sz="3200" b="1" dirty="0" smtClean="0">
              <a:solidFill>
                <a:srgbClr val="7030A0"/>
              </a:solidFill>
              <a:effectLst>
                <a:outerShdw blurRad="38100" dist="38100" dir="2700000" algn="tl">
                  <a:srgbClr val="000000">
                    <a:alpha val="43137"/>
                  </a:srgbClr>
                </a:outerShdw>
              </a:effectLst>
              <a:latin typeface="Calibri"/>
              <a:ea typeface="Heiti TC Light"/>
              <a:cs typeface="Calibri"/>
            </a:endParaRPr>
          </a:p>
          <a:p>
            <a:pPr defTabSz="457200">
              <a:defRPr/>
            </a:pPr>
            <a:r>
              <a:rPr lang="en-US" altLang="zh-TW" b="1" dirty="0" smtClean="0">
                <a:solidFill>
                  <a:srgbClr val="7030A0"/>
                </a:solidFill>
                <a:effectLst>
                  <a:outerShdw blurRad="38100" dist="38100" dir="2700000" algn="tl">
                    <a:srgbClr val="000000">
                      <a:alpha val="43137"/>
                    </a:srgbClr>
                  </a:outerShdw>
                </a:effectLst>
                <a:latin typeface="Calibri"/>
                <a:ea typeface="Heiti TC Light"/>
                <a:cs typeface="Calibri"/>
              </a:rPr>
              <a:t>Attitude of Investor </a:t>
            </a:r>
            <a:endParaRPr lang="zh-TW" altLang="en-US" b="1" dirty="0">
              <a:solidFill>
                <a:srgbClr val="7030A0"/>
              </a:solidFill>
              <a:effectLst>
                <a:outerShdw blurRad="38100" dist="38100" dir="2700000" algn="tl">
                  <a:srgbClr val="000000">
                    <a:alpha val="43137"/>
                  </a:srgbClr>
                </a:outerShdw>
              </a:effectLst>
              <a:latin typeface="Calibri"/>
              <a:ea typeface="Heiti TC Light"/>
              <a:cs typeface="Calibri"/>
            </a:endParaRPr>
          </a:p>
        </p:txBody>
      </p:sp>
      <p:sp>
        <p:nvSpPr>
          <p:cNvPr id="7" name="文字方塊 6"/>
          <p:cNvSpPr txBox="1"/>
          <p:nvPr/>
        </p:nvSpPr>
        <p:spPr>
          <a:xfrm>
            <a:off x="5929313" y="666750"/>
            <a:ext cx="2000250" cy="1569660"/>
          </a:xfrm>
          <a:prstGeom prst="rect">
            <a:avLst/>
          </a:prstGeom>
          <a:noFill/>
        </p:spPr>
        <p:txBody>
          <a:bodyPr>
            <a:spAutoFit/>
          </a:bodyPr>
          <a:lstStyle/>
          <a:p>
            <a:pPr algn="ctr" defTabSz="457200">
              <a:defRPr/>
            </a:pPr>
            <a:r>
              <a:rPr lang="zh-TW" altLang="en-US" sz="3200" b="1" dirty="0">
                <a:solidFill>
                  <a:srgbClr val="7030A0"/>
                </a:solidFill>
                <a:effectLst>
                  <a:outerShdw blurRad="38100" dist="38100" dir="2700000" algn="tl">
                    <a:srgbClr val="000000">
                      <a:alpha val="43137"/>
                    </a:srgbClr>
                  </a:outerShdw>
                </a:effectLst>
                <a:latin typeface="Calibri"/>
                <a:ea typeface="Heiti TC Light"/>
                <a:cs typeface="Calibri"/>
              </a:rPr>
              <a:t>真心誠意的關</a:t>
            </a:r>
            <a:r>
              <a:rPr lang="zh-TW" altLang="en-US" sz="3200" b="1" dirty="0" smtClean="0">
                <a:solidFill>
                  <a:srgbClr val="7030A0"/>
                </a:solidFill>
                <a:effectLst>
                  <a:outerShdw blurRad="38100" dist="38100" dir="2700000" algn="tl">
                    <a:srgbClr val="000000">
                      <a:alpha val="43137"/>
                    </a:srgbClr>
                  </a:outerShdw>
                </a:effectLst>
                <a:latin typeface="Calibri"/>
                <a:ea typeface="Heiti TC Light"/>
                <a:cs typeface="Calibri"/>
              </a:rPr>
              <a:t>懷</a:t>
            </a:r>
            <a:endParaRPr lang="en-US" altLang="zh-TW" sz="3200" b="1" dirty="0" smtClean="0">
              <a:solidFill>
                <a:srgbClr val="7030A0"/>
              </a:solidFill>
              <a:effectLst>
                <a:outerShdw blurRad="38100" dist="38100" dir="2700000" algn="tl">
                  <a:srgbClr val="000000">
                    <a:alpha val="43137"/>
                  </a:srgbClr>
                </a:outerShdw>
              </a:effectLst>
              <a:latin typeface="Calibri"/>
              <a:ea typeface="Heiti TC Light"/>
              <a:cs typeface="Calibri"/>
            </a:endParaRPr>
          </a:p>
          <a:p>
            <a:pPr algn="ctr" defTabSz="457200">
              <a:defRPr/>
            </a:pPr>
            <a:r>
              <a:rPr lang="en-US" altLang="zh-TW" sz="3200" b="1" dirty="0" smtClean="0">
                <a:solidFill>
                  <a:srgbClr val="7030A0"/>
                </a:solidFill>
                <a:effectLst>
                  <a:outerShdw blurRad="38100" dist="38100" dir="2700000" algn="tl">
                    <a:srgbClr val="000000">
                      <a:alpha val="43137"/>
                    </a:srgbClr>
                  </a:outerShdw>
                </a:effectLst>
                <a:latin typeface="Calibri"/>
                <a:ea typeface="Heiti TC Light"/>
                <a:cs typeface="Calibri"/>
              </a:rPr>
              <a:t>Care</a:t>
            </a:r>
            <a:endParaRPr lang="zh-TW" altLang="en-US" sz="3200" b="1" dirty="0">
              <a:solidFill>
                <a:srgbClr val="7030A0"/>
              </a:solidFill>
              <a:effectLst>
                <a:outerShdw blurRad="38100" dist="38100" dir="2700000" algn="tl">
                  <a:srgbClr val="000000">
                    <a:alpha val="43137"/>
                  </a:srgbClr>
                </a:outerShdw>
              </a:effectLst>
              <a:latin typeface="Calibri"/>
              <a:ea typeface="Heiti TC Light"/>
              <a:cs typeface="Calibri"/>
            </a:endParaRPr>
          </a:p>
        </p:txBody>
      </p:sp>
    </p:spTree>
    <p:extLst>
      <p:ext uri="{BB962C8B-B14F-4D97-AF65-F5344CB8AC3E}">
        <p14:creationId xmlns:p14="http://schemas.microsoft.com/office/powerpoint/2010/main" val="10530620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Calibri"/>
                <a:ea typeface="Heiti TC Light"/>
                <a:cs typeface="Calibri"/>
              </a:rPr>
              <a:t>總結 </a:t>
            </a:r>
            <a:r>
              <a:rPr lang="en-US" altLang="zh-TW" dirty="0" smtClean="0">
                <a:latin typeface="Calibri"/>
                <a:ea typeface="Heiti TC Light"/>
                <a:cs typeface="Calibri"/>
              </a:rPr>
              <a:t>Conclusion</a:t>
            </a:r>
            <a:endParaRPr lang="zh-HK" altLang="en-US" dirty="0">
              <a:latin typeface="Calibri"/>
              <a:ea typeface="Heiti TC Light"/>
              <a:cs typeface="Calibri"/>
            </a:endParaRPr>
          </a:p>
        </p:txBody>
      </p:sp>
      <p:sp>
        <p:nvSpPr>
          <p:cNvPr id="3" name="內容版面配置區 2"/>
          <p:cNvSpPr>
            <a:spLocks noGrp="1"/>
          </p:cNvSpPr>
          <p:nvPr>
            <p:ph idx="1"/>
          </p:nvPr>
        </p:nvSpPr>
        <p:spPr>
          <a:xfrm>
            <a:off x="457200" y="891795"/>
            <a:ext cx="8229600" cy="3394075"/>
          </a:xfrm>
        </p:spPr>
        <p:txBody>
          <a:bodyPr/>
          <a:lstStyle/>
          <a:p>
            <a:r>
              <a:rPr lang="zh-TW" altLang="en-US" sz="2400" dirty="0" smtClean="0">
                <a:latin typeface="Calibri"/>
                <a:ea typeface="Heiti TC Light"/>
                <a:cs typeface="Calibri"/>
              </a:rPr>
              <a:t>這是一場我們都可以參與的消費轉賺錢</a:t>
            </a:r>
            <a:r>
              <a:rPr lang="en-US" altLang="zh-TW" sz="2400" dirty="0" smtClean="0">
                <a:latin typeface="Calibri"/>
                <a:ea typeface="Heiti TC Light"/>
                <a:cs typeface="Calibri"/>
              </a:rPr>
              <a:t>----</a:t>
            </a:r>
            <a:r>
              <a:rPr lang="zh-TW" altLang="en-US" sz="2400" dirty="0" smtClean="0">
                <a:latin typeface="Calibri"/>
                <a:ea typeface="Heiti TC Light"/>
                <a:cs typeface="Calibri"/>
              </a:rPr>
              <a:t>革命</a:t>
            </a:r>
            <a:endParaRPr lang="en-US" altLang="zh-TW" sz="2400" dirty="0" smtClean="0">
              <a:latin typeface="Calibri"/>
              <a:ea typeface="Heiti TC Light"/>
              <a:cs typeface="Calibri"/>
            </a:endParaRPr>
          </a:p>
          <a:p>
            <a:r>
              <a:rPr lang="zh-TW" altLang="en-US" sz="2400" dirty="0" smtClean="0">
                <a:latin typeface="Calibri"/>
                <a:ea typeface="Heiti TC Light"/>
                <a:cs typeface="Calibri"/>
              </a:rPr>
              <a:t>我們採取的行動</a:t>
            </a:r>
            <a:r>
              <a:rPr lang="en-US" altLang="zh-TW" sz="2400" dirty="0" smtClean="0">
                <a:latin typeface="Calibri"/>
                <a:ea typeface="Heiti TC Light"/>
                <a:cs typeface="Calibri"/>
              </a:rPr>
              <a:t>----</a:t>
            </a:r>
            <a:r>
              <a:rPr lang="zh-TW" altLang="en-US" sz="2400" dirty="0" smtClean="0">
                <a:latin typeface="Calibri"/>
                <a:ea typeface="Heiti TC Light"/>
                <a:cs typeface="Calibri"/>
              </a:rPr>
              <a:t>購物年金</a:t>
            </a:r>
            <a:r>
              <a:rPr lang="en-US" altLang="zh-TW" sz="2400" dirty="0" smtClean="0">
                <a:latin typeface="Calibri"/>
                <a:ea typeface="Heiti TC Light"/>
                <a:cs typeface="Calibri"/>
              </a:rPr>
              <a:t>4</a:t>
            </a:r>
            <a:r>
              <a:rPr lang="zh-TW" altLang="en-US" sz="2400" dirty="0" smtClean="0">
                <a:latin typeface="Calibri"/>
                <a:ea typeface="Heiti TC Light"/>
                <a:cs typeface="Calibri"/>
              </a:rPr>
              <a:t>件事</a:t>
            </a:r>
            <a:endParaRPr lang="en-US" altLang="zh-TW" sz="2400" dirty="0" smtClean="0">
              <a:latin typeface="Calibri"/>
              <a:ea typeface="Heiti TC Light"/>
              <a:cs typeface="Calibri"/>
            </a:endParaRPr>
          </a:p>
          <a:p>
            <a:r>
              <a:rPr lang="zh-TW" altLang="en-US" sz="2400" dirty="0" smtClean="0">
                <a:latin typeface="Calibri"/>
                <a:ea typeface="Heiti TC Light"/>
                <a:cs typeface="Calibri"/>
              </a:rPr>
              <a:t>我們傳達消費在一起的信念</a:t>
            </a:r>
            <a:endParaRPr lang="en-US" altLang="zh-TW" sz="2400" dirty="0" smtClean="0">
              <a:latin typeface="Calibri"/>
              <a:ea typeface="Heiti TC Light"/>
              <a:cs typeface="Calibri"/>
            </a:endParaRPr>
          </a:p>
          <a:p>
            <a:r>
              <a:rPr lang="zh-TW" altLang="en-US" sz="2400" dirty="0" smtClean="0">
                <a:latin typeface="Calibri"/>
                <a:ea typeface="Heiti TC Light"/>
                <a:cs typeface="Calibri"/>
              </a:rPr>
              <a:t>我們</a:t>
            </a:r>
            <a:r>
              <a:rPr lang="en-US" altLang="zh-TW" sz="2400" dirty="0" smtClean="0">
                <a:latin typeface="Calibri"/>
                <a:ea typeface="Heiti TC Light"/>
                <a:cs typeface="Calibri"/>
              </a:rPr>
              <a:t>2-3</a:t>
            </a:r>
            <a:r>
              <a:rPr lang="zh-TW" altLang="en-US" sz="2400" dirty="0" smtClean="0">
                <a:latin typeface="Calibri"/>
                <a:ea typeface="Heiti TC Light"/>
                <a:cs typeface="Calibri"/>
              </a:rPr>
              <a:t>年的成果</a:t>
            </a:r>
            <a:r>
              <a:rPr lang="en-US" altLang="zh-TW" sz="2400" dirty="0" smtClean="0">
                <a:latin typeface="Calibri"/>
                <a:ea typeface="Heiti TC Light"/>
                <a:cs typeface="Calibri"/>
              </a:rPr>
              <a:t>----</a:t>
            </a:r>
            <a:r>
              <a:rPr lang="zh-TW" altLang="en-US" sz="2400" dirty="0" smtClean="0">
                <a:latin typeface="Calibri"/>
                <a:ea typeface="Heiti TC Light"/>
                <a:cs typeface="Calibri"/>
              </a:rPr>
              <a:t>永續收入</a:t>
            </a:r>
            <a:endParaRPr lang="en-US" altLang="zh-TW" sz="2400" dirty="0" smtClean="0">
              <a:latin typeface="Calibri"/>
              <a:ea typeface="Heiti TC Light"/>
              <a:cs typeface="Calibri"/>
            </a:endParaRPr>
          </a:p>
          <a:p>
            <a:r>
              <a:rPr lang="en-US" altLang="zh-TW" sz="2400" dirty="0">
                <a:latin typeface="Calibri"/>
                <a:ea typeface="Heiti TC Light"/>
                <a:cs typeface="Calibri"/>
              </a:rPr>
              <a:t>This is a “Convert Spending into </a:t>
            </a:r>
            <a:r>
              <a:rPr lang="en-US" altLang="zh-TW" sz="2400" dirty="0" smtClean="0">
                <a:latin typeface="Calibri"/>
                <a:ea typeface="Heiti TC Light"/>
                <a:cs typeface="Calibri"/>
              </a:rPr>
              <a:t>Earning” movement that  </a:t>
            </a:r>
            <a:r>
              <a:rPr lang="en-US" altLang="zh-TW" sz="2400" dirty="0">
                <a:latin typeface="Calibri"/>
                <a:ea typeface="Heiti TC Light"/>
                <a:cs typeface="Calibri"/>
              </a:rPr>
              <a:t>we can participate in </a:t>
            </a:r>
            <a:r>
              <a:rPr lang="en-US" altLang="zh-TW" sz="2400" dirty="0" smtClean="0">
                <a:latin typeface="Calibri"/>
                <a:ea typeface="Heiti TC Light"/>
                <a:cs typeface="Calibri"/>
              </a:rPr>
              <a:t>---- </a:t>
            </a:r>
            <a:r>
              <a:rPr lang="en-US" altLang="zh-TW" sz="2400" dirty="0">
                <a:latin typeface="Calibri"/>
                <a:ea typeface="Heiti TC Light"/>
                <a:cs typeface="Calibri"/>
              </a:rPr>
              <a:t>revolution</a:t>
            </a:r>
          </a:p>
          <a:p>
            <a:r>
              <a:rPr lang="en-US" altLang="zh-TW" sz="2400" dirty="0" smtClean="0">
                <a:latin typeface="Calibri"/>
                <a:ea typeface="Heiti TC Light"/>
                <a:cs typeface="Calibri"/>
              </a:rPr>
              <a:t>Take </a:t>
            </a:r>
            <a:r>
              <a:rPr lang="en-US" altLang="zh-TW" sz="2400" dirty="0">
                <a:latin typeface="Calibri"/>
                <a:ea typeface="Heiti TC Light"/>
                <a:cs typeface="Calibri"/>
              </a:rPr>
              <a:t>action ---- </a:t>
            </a:r>
            <a:r>
              <a:rPr lang="en-US" altLang="zh-TW" sz="2400" dirty="0" smtClean="0">
                <a:latin typeface="Calibri"/>
                <a:ea typeface="Heiti TC Light"/>
                <a:cs typeface="Calibri"/>
              </a:rPr>
              <a:t>The 4 steps of Shopping Annuity</a:t>
            </a:r>
            <a:endParaRPr lang="en-US" altLang="zh-TW" sz="2400" dirty="0">
              <a:latin typeface="Calibri"/>
              <a:ea typeface="Heiti TC Light"/>
              <a:cs typeface="Calibri"/>
            </a:endParaRPr>
          </a:p>
          <a:p>
            <a:r>
              <a:rPr lang="en-US" altLang="zh-TW" sz="2400" dirty="0" smtClean="0">
                <a:latin typeface="Calibri"/>
                <a:ea typeface="Heiti TC Light"/>
                <a:cs typeface="Calibri"/>
              </a:rPr>
              <a:t>We are spreading the faith of gather spending</a:t>
            </a:r>
            <a:endParaRPr lang="en-US" altLang="zh-TW" sz="2400" dirty="0">
              <a:latin typeface="Calibri"/>
              <a:ea typeface="Heiti TC Light"/>
              <a:cs typeface="Calibri"/>
            </a:endParaRPr>
          </a:p>
          <a:p>
            <a:r>
              <a:rPr lang="en-US" altLang="zh-TW" sz="2400" dirty="0" smtClean="0">
                <a:latin typeface="Calibri"/>
                <a:ea typeface="Heiti TC Light"/>
                <a:cs typeface="Calibri"/>
              </a:rPr>
              <a:t>Our </a:t>
            </a:r>
            <a:r>
              <a:rPr lang="en-US" altLang="zh-TW" sz="2400" dirty="0">
                <a:latin typeface="Calibri"/>
                <a:ea typeface="Heiti TC Light"/>
                <a:cs typeface="Calibri"/>
              </a:rPr>
              <a:t>2--3 </a:t>
            </a:r>
            <a:r>
              <a:rPr lang="en-US" altLang="zh-TW" sz="2400" dirty="0" smtClean="0">
                <a:latin typeface="Calibri"/>
                <a:ea typeface="Heiti TC Light"/>
                <a:cs typeface="Calibri"/>
              </a:rPr>
              <a:t>year plan </a:t>
            </a:r>
            <a:r>
              <a:rPr lang="en-US" altLang="zh-TW" sz="2400" dirty="0">
                <a:latin typeface="Calibri"/>
                <a:ea typeface="Heiti TC Light"/>
                <a:cs typeface="Calibri"/>
              </a:rPr>
              <a:t>---- </a:t>
            </a:r>
            <a:r>
              <a:rPr lang="en-US" altLang="zh-TW" sz="2400" dirty="0" smtClean="0">
                <a:latin typeface="Calibri"/>
                <a:ea typeface="Heiti TC Light"/>
                <a:cs typeface="Calibri"/>
              </a:rPr>
              <a:t>residual earning</a:t>
            </a:r>
          </a:p>
        </p:txBody>
      </p:sp>
    </p:spTree>
    <p:extLst>
      <p:ext uri="{BB962C8B-B14F-4D97-AF65-F5344CB8AC3E}">
        <p14:creationId xmlns:p14="http://schemas.microsoft.com/office/powerpoint/2010/main" val="1751819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srcRect/>
          <a:stretch>
            <a:fillRect/>
          </a:stretch>
        </p:blipFill>
        <p:spPr bwMode="auto">
          <a:xfrm>
            <a:off x="179512" y="114300"/>
            <a:ext cx="6858000" cy="5029200"/>
          </a:xfrm>
          <a:prstGeom prst="rect">
            <a:avLst/>
          </a:prstGeom>
          <a:noFill/>
          <a:ln w="9525">
            <a:noFill/>
            <a:miter lim="800000"/>
            <a:headEnd/>
            <a:tailEnd/>
          </a:ln>
        </p:spPr>
      </p:pic>
      <p:pic>
        <p:nvPicPr>
          <p:cNvPr id="9" name="圖片 8"/>
          <p:cNvPicPr>
            <a:picLocks noChangeAspect="1"/>
          </p:cNvPicPr>
          <p:nvPr/>
        </p:nvPicPr>
        <p:blipFill>
          <a:blip r:embed="rId3" cstate="print"/>
          <a:srcRect/>
          <a:stretch>
            <a:fillRect/>
          </a:stretch>
        </p:blipFill>
        <p:spPr bwMode="auto">
          <a:xfrm>
            <a:off x="179512" y="114300"/>
            <a:ext cx="6858000" cy="5143500"/>
          </a:xfrm>
          <a:prstGeom prst="rect">
            <a:avLst/>
          </a:prstGeom>
          <a:noFill/>
          <a:ln w="9525">
            <a:noFill/>
            <a:miter lim="800000"/>
            <a:headEnd/>
            <a:tailEnd/>
          </a:ln>
        </p:spPr>
      </p:pic>
      <p:sp>
        <p:nvSpPr>
          <p:cNvPr id="12" name="圓角矩形圖說文字 11"/>
          <p:cNvSpPr/>
          <p:nvPr/>
        </p:nvSpPr>
        <p:spPr>
          <a:xfrm>
            <a:off x="4139952" y="74430"/>
            <a:ext cx="5004048" cy="1669313"/>
          </a:xfrm>
          <a:prstGeom prst="wedgeRoundRectCallout">
            <a:avLst>
              <a:gd name="adj1" fmla="val -61817"/>
              <a:gd name="adj2" fmla="val 343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90000"/>
              </a:lnSpc>
            </a:pPr>
            <a:r>
              <a:rPr lang="zh-TW" altLang="en-US" sz="2400" b="1" kern="0" dirty="0">
                <a:solidFill>
                  <a:prstClr val="white"/>
                </a:solidFill>
                <a:latin typeface="Calibri"/>
                <a:ea typeface="Heiti TC Light"/>
                <a:cs typeface="Calibri"/>
              </a:rPr>
              <a:t>五</a:t>
            </a:r>
            <a:r>
              <a:rPr lang="zh-TW" altLang="en-US" sz="2400" b="1" kern="0" dirty="0" smtClean="0">
                <a:solidFill>
                  <a:prstClr val="white"/>
                </a:solidFill>
                <a:latin typeface="Calibri"/>
                <a:ea typeface="Heiti TC Light"/>
                <a:cs typeface="Calibri"/>
              </a:rPr>
              <a:t>年內</a:t>
            </a:r>
            <a:r>
              <a:rPr lang="en-US" altLang="zh-TW" sz="2400" b="1" kern="0" dirty="0" smtClean="0">
                <a:solidFill>
                  <a:prstClr val="white"/>
                </a:solidFill>
                <a:latin typeface="Calibri"/>
                <a:ea typeface="Heiti TC Light"/>
                <a:cs typeface="Calibri"/>
              </a:rPr>
              <a:t>IBV</a:t>
            </a:r>
            <a:r>
              <a:rPr lang="zh-TW" altLang="en-US" sz="2400" b="1" kern="0" dirty="0" smtClean="0">
                <a:solidFill>
                  <a:prstClr val="white"/>
                </a:solidFill>
                <a:latin typeface="Calibri"/>
                <a:ea typeface="Heiti TC Light"/>
                <a:cs typeface="Calibri"/>
              </a:rPr>
              <a:t>收入 </a:t>
            </a:r>
            <a:r>
              <a:rPr lang="en-US" altLang="zh-TW" sz="2400" b="1" kern="0" dirty="0">
                <a:solidFill>
                  <a:prstClr val="white"/>
                </a:solidFill>
                <a:latin typeface="Calibri"/>
                <a:ea typeface="Heiti TC Light"/>
                <a:cs typeface="Calibri"/>
              </a:rPr>
              <a:t>= </a:t>
            </a:r>
            <a:r>
              <a:rPr lang="en-US" altLang="zh-TW" sz="2400" b="1" kern="0" dirty="0" smtClean="0">
                <a:solidFill>
                  <a:prstClr val="white"/>
                </a:solidFill>
                <a:latin typeface="Calibri"/>
                <a:ea typeface="Heiti TC Light"/>
                <a:cs typeface="Calibri"/>
              </a:rPr>
              <a:t>BV</a:t>
            </a:r>
            <a:r>
              <a:rPr lang="zh-TW" altLang="en-US" sz="2400" b="1" kern="0" dirty="0" smtClean="0">
                <a:solidFill>
                  <a:prstClr val="white"/>
                </a:solidFill>
                <a:latin typeface="Calibri"/>
                <a:ea typeface="Heiti TC Light"/>
                <a:cs typeface="Calibri"/>
              </a:rPr>
              <a:t>收入</a:t>
            </a:r>
            <a:r>
              <a:rPr lang="zh-TW" altLang="en-US" sz="2400" b="1" kern="0" dirty="0">
                <a:solidFill>
                  <a:prstClr val="white"/>
                </a:solidFill>
                <a:latin typeface="Calibri"/>
                <a:ea typeface="Heiti TC Light"/>
                <a:cs typeface="Calibri"/>
              </a:rPr>
              <a:t>，一家</a:t>
            </a:r>
            <a:r>
              <a:rPr lang="zh-TW" altLang="en-US" sz="2400" b="1" kern="0" dirty="0" smtClean="0">
                <a:solidFill>
                  <a:prstClr val="white"/>
                </a:solidFill>
                <a:latin typeface="Calibri"/>
                <a:ea typeface="Heiti TC Light"/>
                <a:cs typeface="Calibri"/>
              </a:rPr>
              <a:t>店</a:t>
            </a:r>
            <a:r>
              <a:rPr lang="zh-TW" altLang="en-US" sz="2400" b="1" kern="0" dirty="0">
                <a:solidFill>
                  <a:prstClr val="white"/>
                </a:solidFill>
                <a:latin typeface="Calibri"/>
                <a:ea typeface="Heiti TC Light"/>
                <a:cs typeface="Calibri"/>
              </a:rPr>
              <a:t>做</a:t>
            </a:r>
            <a:r>
              <a:rPr lang="zh-TW" altLang="en-US" sz="2400" b="1" kern="0" dirty="0" smtClean="0">
                <a:solidFill>
                  <a:prstClr val="white"/>
                </a:solidFill>
                <a:latin typeface="Calibri"/>
                <a:ea typeface="Heiti TC Light"/>
                <a:cs typeface="Calibri"/>
              </a:rPr>
              <a:t>滿，年收入</a:t>
            </a:r>
            <a:r>
              <a:rPr lang="zh-TW" altLang="en-US" sz="2400" b="1" kern="0" dirty="0">
                <a:solidFill>
                  <a:prstClr val="white"/>
                </a:solidFill>
                <a:latin typeface="Calibri"/>
                <a:ea typeface="Heiti TC Light"/>
                <a:cs typeface="Calibri"/>
              </a:rPr>
              <a:t>達到</a:t>
            </a:r>
            <a:r>
              <a:rPr lang="en-US" altLang="zh-TW" sz="2400" b="1" kern="0" dirty="0">
                <a:solidFill>
                  <a:prstClr val="white"/>
                </a:solidFill>
                <a:latin typeface="Calibri"/>
                <a:ea typeface="Heiti TC Light"/>
                <a:cs typeface="Calibri"/>
              </a:rPr>
              <a:t>50</a:t>
            </a:r>
            <a:r>
              <a:rPr lang="zh-TW" altLang="en-US" sz="2400" b="1" kern="0" dirty="0">
                <a:solidFill>
                  <a:prstClr val="white"/>
                </a:solidFill>
                <a:latin typeface="Calibri"/>
                <a:ea typeface="Heiti TC Light"/>
                <a:cs typeface="Calibri"/>
              </a:rPr>
              <a:t>萬美金</a:t>
            </a:r>
            <a:r>
              <a:rPr lang="zh-TW" altLang="en-US" sz="2400" b="1" kern="0" dirty="0" smtClean="0">
                <a:solidFill>
                  <a:prstClr val="white"/>
                </a:solidFill>
                <a:latin typeface="Calibri"/>
                <a:ea typeface="Heiti TC Light"/>
                <a:cs typeface="Calibri"/>
              </a:rPr>
              <a:t>！</a:t>
            </a:r>
            <a:endParaRPr lang="en-US" altLang="zh-TW" sz="2400" b="1" kern="0" dirty="0" smtClean="0">
              <a:solidFill>
                <a:prstClr val="white"/>
              </a:solidFill>
              <a:latin typeface="Calibri"/>
              <a:ea typeface="Heiti TC Light"/>
              <a:cs typeface="Calibri"/>
            </a:endParaRPr>
          </a:p>
          <a:p>
            <a:pPr defTabSz="457200">
              <a:lnSpc>
                <a:spcPct val="90000"/>
              </a:lnSpc>
            </a:pPr>
            <a:r>
              <a:rPr lang="en-US" altLang="zh-TW" sz="1600" b="1" kern="0" dirty="0" smtClean="0">
                <a:solidFill>
                  <a:prstClr val="white"/>
                </a:solidFill>
                <a:latin typeface="Calibri"/>
                <a:ea typeface="Heiti TC Light"/>
                <a:cs typeface="Calibri"/>
              </a:rPr>
              <a:t>In 5 years, commissions from IBV will equal to that from BV. Complete one BDC with annual income of US$500,000!</a:t>
            </a:r>
            <a:endParaRPr lang="zh-TW" altLang="en-US" sz="1600" b="1" kern="0" dirty="0">
              <a:solidFill>
                <a:prstClr val="white"/>
              </a:solidFill>
              <a:latin typeface="Calibri"/>
              <a:ea typeface="Heiti TC Light"/>
              <a:cs typeface="Calibri"/>
            </a:endParaRPr>
          </a:p>
        </p:txBody>
      </p:sp>
      <p:sp>
        <p:nvSpPr>
          <p:cNvPr id="15" name="圓角矩形圖說文字 14"/>
          <p:cNvSpPr/>
          <p:nvPr/>
        </p:nvSpPr>
        <p:spPr>
          <a:xfrm>
            <a:off x="4139952" y="2406681"/>
            <a:ext cx="5004048" cy="1389141"/>
          </a:xfrm>
          <a:prstGeom prst="wedgeRoundRectCallout">
            <a:avLst>
              <a:gd name="adj1" fmla="val -67454"/>
              <a:gd name="adj2" fmla="val -671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90000"/>
              </a:lnSpc>
            </a:pPr>
            <a:r>
              <a:rPr lang="zh-TW" altLang="en-US" sz="2400" b="1" kern="0" dirty="0" smtClean="0">
                <a:solidFill>
                  <a:prstClr val="white"/>
                </a:solidFill>
                <a:latin typeface="Calibri"/>
                <a:ea typeface="Heiti TC Light"/>
                <a:cs typeface="Calibri"/>
              </a:rPr>
              <a:t>到</a:t>
            </a:r>
            <a:r>
              <a:rPr lang="en-US" altLang="zh-TW" sz="2400" b="1" kern="0" dirty="0" smtClean="0">
                <a:solidFill>
                  <a:prstClr val="white"/>
                </a:solidFill>
                <a:latin typeface="Calibri"/>
                <a:ea typeface="Heiti TC Light"/>
                <a:cs typeface="Calibri"/>
              </a:rPr>
              <a:t>2020</a:t>
            </a:r>
            <a:r>
              <a:rPr lang="zh-TW" altLang="en-US" sz="2400" b="1" kern="0" dirty="0" smtClean="0">
                <a:solidFill>
                  <a:prstClr val="white"/>
                </a:solidFill>
                <a:latin typeface="Calibri"/>
                <a:ea typeface="Heiti TC Light"/>
                <a:cs typeface="Calibri"/>
              </a:rPr>
              <a:t>年 整個會場坐滿高級顧問經理級 </a:t>
            </a:r>
            <a:r>
              <a:rPr lang="en-US" altLang="zh-TW" sz="2400" b="1" kern="0" dirty="0" smtClean="0">
                <a:solidFill>
                  <a:prstClr val="white"/>
                </a:solidFill>
                <a:latin typeface="Calibri"/>
                <a:ea typeface="Heiti TC Light"/>
                <a:cs typeface="Calibri"/>
              </a:rPr>
              <a:t>(Director)</a:t>
            </a:r>
            <a:r>
              <a:rPr lang="zh-TW" altLang="en-US" sz="2400" b="1" kern="0" dirty="0" smtClean="0">
                <a:solidFill>
                  <a:prstClr val="white"/>
                </a:solidFill>
                <a:latin typeface="Calibri"/>
                <a:ea typeface="Heiti TC Light"/>
                <a:cs typeface="Calibri"/>
              </a:rPr>
              <a:t>！</a:t>
            </a:r>
            <a:r>
              <a:rPr lang="en-US" altLang="zh-TW" sz="2400" b="1" kern="0" dirty="0" smtClean="0">
                <a:solidFill>
                  <a:srgbClr val="FFFF00"/>
                </a:solidFill>
                <a:latin typeface="Calibri"/>
                <a:ea typeface="Heiti TC Light"/>
                <a:cs typeface="Calibri"/>
              </a:rPr>
              <a:t>(</a:t>
            </a:r>
            <a:r>
              <a:rPr lang="zh-TW" altLang="en-US" sz="2400" b="1" kern="0" dirty="0" smtClean="0">
                <a:solidFill>
                  <a:srgbClr val="FFFF00"/>
                </a:solidFill>
                <a:latin typeface="Calibri"/>
                <a:ea typeface="Heiti TC Light"/>
                <a:cs typeface="Calibri"/>
              </a:rPr>
              <a:t>至少</a:t>
            </a:r>
            <a:r>
              <a:rPr lang="en-US" altLang="zh-TW" sz="2400" b="1" kern="0" dirty="0" smtClean="0">
                <a:solidFill>
                  <a:srgbClr val="FFFF00"/>
                </a:solidFill>
                <a:latin typeface="Calibri"/>
                <a:ea typeface="Heiti TC Light"/>
                <a:cs typeface="Calibri"/>
              </a:rPr>
              <a:t>20000</a:t>
            </a:r>
            <a:r>
              <a:rPr lang="zh-TW" altLang="en-US" sz="2400" b="1" kern="0" dirty="0" smtClean="0">
                <a:solidFill>
                  <a:srgbClr val="FFFF00"/>
                </a:solidFill>
                <a:latin typeface="Calibri"/>
                <a:ea typeface="Heiti TC Light"/>
                <a:cs typeface="Calibri"/>
              </a:rPr>
              <a:t>人</a:t>
            </a:r>
            <a:r>
              <a:rPr lang="en-US" altLang="zh-TW" sz="2400" b="1" kern="0" dirty="0" smtClean="0">
                <a:solidFill>
                  <a:srgbClr val="FFFF00"/>
                </a:solidFill>
                <a:latin typeface="Calibri"/>
                <a:ea typeface="Heiti TC Light"/>
                <a:cs typeface="Calibri"/>
              </a:rPr>
              <a:t>)</a:t>
            </a:r>
          </a:p>
          <a:p>
            <a:pPr defTabSz="457200">
              <a:lnSpc>
                <a:spcPct val="90000"/>
              </a:lnSpc>
            </a:pPr>
            <a:r>
              <a:rPr lang="en-US" altLang="zh-TW" sz="1600" b="1" kern="0" dirty="0" smtClean="0">
                <a:solidFill>
                  <a:prstClr val="white"/>
                </a:solidFill>
                <a:latin typeface="Calibri"/>
                <a:ea typeface="Heiti TC Light"/>
                <a:cs typeface="Calibri"/>
              </a:rPr>
              <a:t>In 2020, this coliseum will be filled with Directors </a:t>
            </a:r>
            <a:r>
              <a:rPr lang="en-US" altLang="zh-TW" sz="1600" b="1" kern="0" dirty="0" smtClean="0">
                <a:solidFill>
                  <a:srgbClr val="FFFF00"/>
                </a:solidFill>
                <a:latin typeface="Calibri"/>
                <a:ea typeface="Heiti TC Light"/>
                <a:cs typeface="Calibri"/>
              </a:rPr>
              <a:t>(at least 20,000 people!)</a:t>
            </a:r>
            <a:endParaRPr lang="en-US" altLang="zh-TW" sz="1600" b="1" kern="0" dirty="0">
              <a:solidFill>
                <a:srgbClr val="FFFF00"/>
              </a:solidFill>
              <a:latin typeface="Calibri"/>
              <a:ea typeface="Heiti TC Light"/>
              <a:cs typeface="Calibri"/>
            </a:endParaRPr>
          </a:p>
        </p:txBody>
      </p:sp>
    </p:spTree>
    <p:extLst>
      <p:ext uri="{BB962C8B-B14F-4D97-AF65-F5344CB8AC3E}">
        <p14:creationId xmlns:p14="http://schemas.microsoft.com/office/powerpoint/2010/main" val="3141058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6" name="內容版面配置區 5"/>
          <p:cNvSpPr>
            <a:spLocks noGrp="1"/>
          </p:cNvSpPr>
          <p:nvPr>
            <p:ph idx="1"/>
          </p:nvPr>
        </p:nvSpPr>
        <p:spPr/>
        <p:txBody>
          <a:bodyPr/>
          <a:lstStyle/>
          <a:p>
            <a:endParaRPr lang="zh-HK"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8" y="-685801"/>
            <a:ext cx="9010214" cy="619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6035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lstStyle/>
          <a:p>
            <a:endParaRPr lang="zh-HK"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98" y="0"/>
            <a:ext cx="9343523" cy="544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740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66128" y="4322212"/>
            <a:ext cx="2600451" cy="830997"/>
          </a:xfrm>
          <a:prstGeom prst="rect">
            <a:avLst/>
          </a:prstGeom>
          <a:noFill/>
        </p:spPr>
        <p:txBody>
          <a:bodyPr wrap="square" rtlCol="0">
            <a:spAutoFit/>
          </a:bodyPr>
          <a:lstStyle/>
          <a:p>
            <a:pPr algn="ctr" defTabSz="457200">
              <a:tabLst>
                <a:tab pos="114300" algn="l"/>
              </a:tabLst>
            </a:pPr>
            <a:r>
              <a:rPr lang="en-US" sz="2400" b="1" dirty="0">
                <a:solidFill>
                  <a:srgbClr val="FF0000"/>
                </a:solidFill>
                <a:latin typeface="Calibri"/>
                <a:ea typeface="Heiti TC Light"/>
                <a:cs typeface="Calibri"/>
              </a:rPr>
              <a:t>45</a:t>
            </a:r>
            <a:r>
              <a:rPr lang="zh-TW" altLang="en-US" sz="2400" b="1" dirty="0">
                <a:solidFill>
                  <a:srgbClr val="FF0000"/>
                </a:solidFill>
                <a:latin typeface="Calibri"/>
                <a:ea typeface="Heiti TC Light"/>
                <a:cs typeface="Calibri"/>
              </a:rPr>
              <a:t>年計</a:t>
            </a:r>
            <a:r>
              <a:rPr lang="zh-TW" altLang="en-US" sz="2400" b="1" dirty="0" smtClean="0">
                <a:solidFill>
                  <a:srgbClr val="FF0000"/>
                </a:solidFill>
                <a:latin typeface="Calibri"/>
                <a:ea typeface="Heiti TC Light"/>
                <a:cs typeface="Calibri"/>
              </a:rPr>
              <a:t>劃</a:t>
            </a:r>
            <a:endParaRPr lang="en-US" altLang="zh-TW" sz="2400" b="1" dirty="0" smtClean="0">
              <a:solidFill>
                <a:srgbClr val="FF0000"/>
              </a:solidFill>
              <a:latin typeface="Calibri"/>
              <a:ea typeface="Heiti TC Light"/>
              <a:cs typeface="Calibri"/>
            </a:endParaRPr>
          </a:p>
          <a:p>
            <a:pPr algn="ctr" defTabSz="457200">
              <a:tabLst>
                <a:tab pos="114300" algn="l"/>
              </a:tabLst>
            </a:pPr>
            <a:r>
              <a:rPr lang="en-US" sz="2400" b="1" dirty="0">
                <a:solidFill>
                  <a:srgbClr val="FF0000"/>
                </a:solidFill>
                <a:latin typeface="Calibri"/>
                <a:ea typeface="Heiti TC Light"/>
                <a:cs typeface="Calibri"/>
              </a:rPr>
              <a:t>45 YEAR </a:t>
            </a:r>
            <a:r>
              <a:rPr lang="en-US" sz="2400" b="1" dirty="0" smtClean="0">
                <a:solidFill>
                  <a:srgbClr val="FF0000"/>
                </a:solidFill>
                <a:latin typeface="Calibri"/>
                <a:ea typeface="Heiti TC Light"/>
                <a:cs typeface="Calibri"/>
              </a:rPr>
              <a:t>PLAN</a:t>
            </a:r>
            <a:endParaRPr lang="en-US" sz="2400" b="1" dirty="0">
              <a:solidFill>
                <a:srgbClr val="FF0000"/>
              </a:solidFill>
              <a:latin typeface="Calibri"/>
              <a:ea typeface="Heiti TC Light"/>
              <a:cs typeface="Calibri"/>
            </a:endParaRPr>
          </a:p>
        </p:txBody>
      </p:sp>
      <p:sp>
        <p:nvSpPr>
          <p:cNvPr id="6" name="TextBox 5"/>
          <p:cNvSpPr txBox="1"/>
          <p:nvPr/>
        </p:nvSpPr>
        <p:spPr>
          <a:xfrm>
            <a:off x="4854448" y="4324829"/>
            <a:ext cx="3184652" cy="830997"/>
          </a:xfrm>
          <a:prstGeom prst="rect">
            <a:avLst/>
          </a:prstGeom>
          <a:noFill/>
        </p:spPr>
        <p:txBody>
          <a:bodyPr wrap="square" rtlCol="0">
            <a:spAutoFit/>
          </a:bodyPr>
          <a:lstStyle/>
          <a:p>
            <a:pPr algn="ctr" defTabSz="457200">
              <a:tabLst>
                <a:tab pos="114300" algn="l"/>
              </a:tabLst>
            </a:pPr>
            <a:r>
              <a:rPr lang="en-US" sz="2400" b="1" dirty="0">
                <a:solidFill>
                  <a:srgbClr val="FF0000"/>
                </a:solidFill>
                <a:latin typeface="Calibri"/>
                <a:ea typeface="Heiti TC Light"/>
                <a:cs typeface="Calibri"/>
              </a:rPr>
              <a:t>2</a:t>
            </a:r>
            <a:r>
              <a:rPr lang="zh-TW" altLang="en-US" sz="2400" b="1" dirty="0">
                <a:solidFill>
                  <a:srgbClr val="FF0000"/>
                </a:solidFill>
                <a:latin typeface="Calibri"/>
                <a:ea typeface="Heiti TC Light"/>
                <a:cs typeface="Calibri"/>
              </a:rPr>
              <a:t>到</a:t>
            </a:r>
            <a:r>
              <a:rPr lang="en-US" sz="2400" b="1" dirty="0">
                <a:solidFill>
                  <a:srgbClr val="FF0000"/>
                </a:solidFill>
                <a:latin typeface="Calibri"/>
                <a:ea typeface="Heiti TC Light"/>
                <a:cs typeface="Calibri"/>
              </a:rPr>
              <a:t>3</a:t>
            </a:r>
            <a:r>
              <a:rPr lang="zh-TW" altLang="en-US" sz="2400" b="1" dirty="0">
                <a:solidFill>
                  <a:srgbClr val="FF0000"/>
                </a:solidFill>
                <a:latin typeface="Calibri"/>
                <a:ea typeface="Heiti TC Light"/>
                <a:cs typeface="Calibri"/>
              </a:rPr>
              <a:t>年計</a:t>
            </a:r>
            <a:r>
              <a:rPr lang="zh-TW" altLang="en-US" sz="2400" b="1" dirty="0" smtClean="0">
                <a:solidFill>
                  <a:srgbClr val="FF0000"/>
                </a:solidFill>
                <a:latin typeface="Calibri"/>
                <a:ea typeface="Heiti TC Light"/>
                <a:cs typeface="Calibri"/>
              </a:rPr>
              <a:t>劃</a:t>
            </a:r>
            <a:endParaRPr lang="en-US" altLang="zh-TW" sz="2400" b="1" dirty="0" smtClean="0">
              <a:solidFill>
                <a:srgbClr val="FF0000"/>
              </a:solidFill>
              <a:latin typeface="Calibri"/>
              <a:ea typeface="Heiti TC Light"/>
              <a:cs typeface="Calibri"/>
            </a:endParaRPr>
          </a:p>
          <a:p>
            <a:pPr algn="ctr" defTabSz="457200">
              <a:tabLst>
                <a:tab pos="114300" algn="l"/>
              </a:tabLst>
            </a:pPr>
            <a:r>
              <a:rPr lang="en-US" sz="2400" b="1" dirty="0">
                <a:solidFill>
                  <a:srgbClr val="FF0000"/>
                </a:solidFill>
                <a:latin typeface="Calibri"/>
                <a:ea typeface="Heiti TC Light"/>
                <a:cs typeface="Calibri"/>
              </a:rPr>
              <a:t>2 TO 3 YEAR </a:t>
            </a:r>
            <a:r>
              <a:rPr lang="en-US" sz="2400" b="1" dirty="0" smtClean="0">
                <a:solidFill>
                  <a:srgbClr val="FF0000"/>
                </a:solidFill>
                <a:latin typeface="Calibri"/>
                <a:ea typeface="Heiti TC Light"/>
                <a:cs typeface="Calibri"/>
              </a:rPr>
              <a:t>PLAN</a:t>
            </a:r>
            <a:r>
              <a:rPr lang="zh-TW" altLang="en-US" sz="2400" b="1" dirty="0" smtClean="0">
                <a:solidFill>
                  <a:srgbClr val="FF0000"/>
                </a:solidFill>
                <a:latin typeface="Calibri"/>
                <a:ea typeface="Heiti TC Light"/>
                <a:cs typeface="Calibri"/>
              </a:rPr>
              <a:t> </a:t>
            </a:r>
            <a:endParaRPr lang="en-US" sz="2200" b="1" dirty="0" smtClean="0">
              <a:solidFill>
                <a:srgbClr val="FF0000"/>
              </a:solidFill>
              <a:latin typeface="Calibri"/>
              <a:ea typeface="Heiti TC Light"/>
              <a:cs typeface="Calibri"/>
            </a:endParaRPr>
          </a:p>
        </p:txBody>
      </p:sp>
      <p:pic>
        <p:nvPicPr>
          <p:cNvPr id="26" name="Picture 25" descr="WorkingGrap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58" y="1157676"/>
            <a:ext cx="3165488" cy="30006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84919" y="945513"/>
            <a:ext cx="3478649" cy="33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54415"/>
          <a:stretch/>
        </p:blipFill>
        <p:spPr>
          <a:xfrm>
            <a:off x="384048" y="178627"/>
            <a:ext cx="3382531" cy="459532"/>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6579" y="252818"/>
            <a:ext cx="36512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16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2066" y="1346037"/>
            <a:ext cx="4800600" cy="3124200"/>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066" y="1342875"/>
            <a:ext cx="4800600" cy="312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066" y="1147551"/>
            <a:ext cx="4800600" cy="332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a:lstStyle/>
          <a:p>
            <a:endParaRPr lang="zh-HK" altLang="en-US"/>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600" y="516381"/>
            <a:ext cx="5194300" cy="4261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9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5700" b="77000" l="0" r="100000">
                        <a14:foregroundMark x1="11500" y1="69100" x2="11500" y2="69100"/>
                        <a14:foregroundMark x1="11400" y1="68700" x2="11400" y2="68700"/>
                        <a14:foregroundMark x1="17200" y1="64000" x2="17200" y2="64000"/>
                        <a14:foregroundMark x1="17300" y1="62800" x2="17300" y2="62800"/>
                        <a14:foregroundMark x1="2900" y1="59300" x2="92500" y2="63500"/>
                        <a14:foregroundMark x1="85000" y1="67600" x2="98700" y2="70100"/>
                        <a14:foregroundMark x1="1200" y1="56900" x2="98600" y2="57700"/>
                      </a14:backgroundRemoval>
                    </a14:imgEffect>
                    <a14:imgEffect>
                      <a14:sharpenSoften amount="25000"/>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53634" b="23183"/>
          <a:stretch/>
        </p:blipFill>
        <p:spPr>
          <a:xfrm>
            <a:off x="9441" y="3906982"/>
            <a:ext cx="9134560" cy="1236518"/>
          </a:xfrm>
          <a:prstGeom prst="rect">
            <a:avLst/>
          </a:prstGeom>
        </p:spPr>
      </p:pic>
      <p:sp>
        <p:nvSpPr>
          <p:cNvPr id="11" name="Title 1"/>
          <p:cNvSpPr>
            <a:spLocks noGrp="1"/>
          </p:cNvSpPr>
          <p:nvPr>
            <p:ph type="title"/>
          </p:nvPr>
        </p:nvSpPr>
        <p:spPr>
          <a:xfrm>
            <a:off x="3048000" y="1632978"/>
            <a:ext cx="5791200" cy="857250"/>
          </a:xfrm>
        </p:spPr>
        <p:txBody>
          <a:bodyPr>
            <a:noAutofit/>
          </a:bodyPr>
          <a:lstStyle/>
          <a:p>
            <a:r>
              <a:rPr lang="en-US" altLang="zh-TW" sz="3600" b="1" dirty="0">
                <a:solidFill>
                  <a:srgbClr val="0099CC"/>
                </a:solidFill>
                <a:latin typeface="Calibri"/>
                <a:ea typeface="Heiti TC Light"/>
                <a:cs typeface="Calibri"/>
              </a:rPr>
              <a:t>2015 </a:t>
            </a:r>
            <a:r>
              <a:rPr lang="zh-TW" altLang="en-US" sz="3600" dirty="0">
                <a:solidFill>
                  <a:srgbClr val="0099CC"/>
                </a:solidFill>
                <a:latin typeface="Calibri"/>
                <a:ea typeface="Heiti TC Light"/>
                <a:cs typeface="Calibri"/>
              </a:rPr>
              <a:t>美安香港成功領袖會議</a:t>
            </a:r>
          </a:p>
        </p:txBody>
      </p:sp>
      <p:sp>
        <p:nvSpPr>
          <p:cNvPr id="4" name="Rectangle 3"/>
          <p:cNvSpPr/>
          <p:nvPr/>
        </p:nvSpPr>
        <p:spPr>
          <a:xfrm>
            <a:off x="3117042" y="2343150"/>
            <a:ext cx="5582774" cy="553996"/>
          </a:xfrm>
          <a:prstGeom prst="rect">
            <a:avLst/>
          </a:prstGeom>
        </p:spPr>
        <p:txBody>
          <a:bodyPr wrap="none" lIns="91438" tIns="45719" rIns="91438" bIns="45719">
            <a:spAutoFit/>
          </a:bodyPr>
          <a:lstStyle/>
          <a:p>
            <a:pPr defTabSz="457200"/>
            <a:r>
              <a:rPr lang="en-US" sz="3000" b="1" dirty="0">
                <a:solidFill>
                  <a:srgbClr val="0099CC"/>
                </a:solidFill>
                <a:latin typeface="Calibri"/>
                <a:ea typeface="Heiti TC Light"/>
                <a:cs typeface="Calibri"/>
              </a:rPr>
              <a:t>MHK Leadership Conference 2015</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3479" b="17701"/>
          <a:stretch/>
        </p:blipFill>
        <p:spPr>
          <a:xfrm>
            <a:off x="0" y="1052280"/>
            <a:ext cx="3470030" cy="2885704"/>
          </a:xfrm>
          <a:prstGeom prst="rect">
            <a:avLst/>
          </a:prstGeom>
        </p:spPr>
      </p:pic>
    </p:spTree>
    <p:extLst>
      <p:ext uri="{BB962C8B-B14F-4D97-AF65-F5344CB8AC3E}">
        <p14:creationId xmlns:p14="http://schemas.microsoft.com/office/powerpoint/2010/main" val="323625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200152"/>
            <a:ext cx="8686800" cy="3394075"/>
          </a:xfrm>
        </p:spPr>
        <p:txBody>
          <a:bodyPr/>
          <a:lstStyle/>
          <a:p>
            <a:r>
              <a:rPr lang="en-US" altLang="zh-TW" b="1" dirty="0" smtClean="0">
                <a:latin typeface="Calibri"/>
                <a:ea typeface="Heiti TC Light"/>
                <a:cs typeface="Calibri"/>
              </a:rPr>
              <a:t>$</a:t>
            </a:r>
            <a:r>
              <a:rPr lang="en-US" altLang="zh-TW" b="1" dirty="0" smtClean="0">
                <a:solidFill>
                  <a:srgbClr val="7030A0"/>
                </a:solidFill>
                <a:latin typeface="Calibri"/>
                <a:ea typeface="Heiti TC Light"/>
                <a:cs typeface="Calibri"/>
              </a:rPr>
              <a:t>$</a:t>
            </a:r>
            <a:r>
              <a:rPr lang="en-US" altLang="zh-TW" b="1" dirty="0" smtClean="0">
                <a:solidFill>
                  <a:srgbClr val="0070C0"/>
                </a:solidFill>
                <a:latin typeface="Calibri"/>
                <a:ea typeface="Heiti TC Light"/>
                <a:cs typeface="Calibri"/>
              </a:rPr>
              <a:t>$</a:t>
            </a:r>
            <a:r>
              <a:rPr lang="en-US" altLang="zh-TW" b="1" dirty="0" smtClean="0">
                <a:solidFill>
                  <a:schemeClr val="accent3">
                    <a:lumMod val="75000"/>
                  </a:schemeClr>
                </a:solidFill>
                <a:latin typeface="Calibri"/>
                <a:ea typeface="Heiti TC Light"/>
                <a:cs typeface="Calibri"/>
              </a:rPr>
              <a:t>$</a:t>
            </a:r>
            <a:r>
              <a:rPr lang="en-US" altLang="zh-TW" b="1" dirty="0" smtClean="0">
                <a:solidFill>
                  <a:srgbClr val="FF0000"/>
                </a:solidFill>
                <a:latin typeface="Calibri"/>
                <a:ea typeface="Heiti TC Light"/>
                <a:cs typeface="Calibri"/>
              </a:rPr>
              <a:t>$</a:t>
            </a:r>
            <a:r>
              <a:rPr lang="en-US" altLang="zh-TW" b="1" dirty="0" smtClean="0">
                <a:solidFill>
                  <a:srgbClr val="C00000"/>
                </a:solidFill>
                <a:latin typeface="Calibri"/>
                <a:ea typeface="Heiti TC Light"/>
                <a:cs typeface="Calibri"/>
              </a:rPr>
              <a:t>$</a:t>
            </a:r>
            <a:r>
              <a:rPr lang="en-US" altLang="zh-TW" b="1" dirty="0" smtClean="0">
                <a:solidFill>
                  <a:schemeClr val="tx2">
                    <a:lumMod val="60000"/>
                    <a:lumOff val="40000"/>
                  </a:schemeClr>
                </a:solidFill>
                <a:latin typeface="Calibri"/>
                <a:ea typeface="Heiti TC Light"/>
                <a:cs typeface="Calibri"/>
              </a:rPr>
              <a:t>$</a:t>
            </a:r>
          </a:p>
          <a:p>
            <a:r>
              <a:rPr lang="zh-TW" altLang="en-US" b="1" dirty="0" smtClean="0">
                <a:latin typeface="Calibri"/>
                <a:ea typeface="Heiti TC Light"/>
                <a:cs typeface="Calibri"/>
              </a:rPr>
              <a:t>有權有勢 </a:t>
            </a:r>
            <a:r>
              <a:rPr lang="en-US" altLang="zh-TW" b="1" dirty="0">
                <a:latin typeface="Calibri"/>
                <a:ea typeface="Heiti TC Light"/>
                <a:cs typeface="Calibri"/>
              </a:rPr>
              <a:t>Powerful</a:t>
            </a:r>
            <a:endParaRPr lang="en-US" altLang="zh-TW" b="1" dirty="0" smtClean="0">
              <a:latin typeface="Calibri"/>
              <a:ea typeface="Heiti TC Light"/>
              <a:cs typeface="Calibri"/>
            </a:endParaRPr>
          </a:p>
          <a:p>
            <a:r>
              <a:rPr lang="zh-TW" altLang="en-US" b="1" dirty="0" smtClean="0">
                <a:latin typeface="Calibri"/>
                <a:ea typeface="Heiti TC Light"/>
                <a:cs typeface="Calibri"/>
              </a:rPr>
              <a:t>學術偉人 </a:t>
            </a:r>
            <a:r>
              <a:rPr lang="en-US" altLang="zh-TW" sz="2800" b="1" dirty="0" smtClean="0">
                <a:latin typeface="Calibri"/>
                <a:ea typeface="Heiti TC Light"/>
                <a:cs typeface="Calibri"/>
              </a:rPr>
              <a:t>A person with great academic performance</a:t>
            </a:r>
            <a:endParaRPr lang="en-US" altLang="zh-TW" sz="2800" b="1" dirty="0">
              <a:latin typeface="Calibri"/>
              <a:ea typeface="Heiti TC Light"/>
              <a:cs typeface="Calibri"/>
            </a:endParaRPr>
          </a:p>
          <a:p>
            <a:r>
              <a:rPr lang="zh-TW" altLang="en-US" b="1" dirty="0" smtClean="0">
                <a:latin typeface="Calibri"/>
                <a:ea typeface="Heiti TC Light"/>
                <a:cs typeface="Calibri"/>
              </a:rPr>
              <a:t>自由自在</a:t>
            </a:r>
            <a:r>
              <a:rPr lang="en-US" altLang="zh-TW" b="1" dirty="0" smtClean="0">
                <a:latin typeface="Calibri"/>
                <a:ea typeface="Heiti TC Light"/>
                <a:cs typeface="Calibri"/>
              </a:rPr>
              <a:t>Free</a:t>
            </a:r>
          </a:p>
          <a:p>
            <a:r>
              <a:rPr lang="zh-TW" altLang="en-US" b="1" dirty="0" smtClean="0">
                <a:latin typeface="Calibri"/>
                <a:ea typeface="Heiti TC Light"/>
                <a:cs typeface="Calibri"/>
              </a:rPr>
              <a:t>身體健康</a:t>
            </a:r>
            <a:r>
              <a:rPr lang="en-US" altLang="zh-TW" b="1" dirty="0" smtClean="0">
                <a:latin typeface="Calibri"/>
                <a:ea typeface="Heiti TC Light"/>
                <a:cs typeface="Calibri"/>
              </a:rPr>
              <a:t>Healthy</a:t>
            </a:r>
          </a:p>
          <a:p>
            <a:r>
              <a:rPr lang="zh-TW" altLang="en-US" b="1" dirty="0" smtClean="0">
                <a:latin typeface="Calibri"/>
                <a:ea typeface="Heiti TC Light"/>
                <a:cs typeface="Calibri"/>
              </a:rPr>
              <a:t>夢想成真</a:t>
            </a:r>
            <a:r>
              <a:rPr lang="en-US" altLang="zh-TW" b="1" dirty="0">
                <a:latin typeface="Calibri"/>
                <a:ea typeface="Heiti TC Light"/>
                <a:cs typeface="Calibri"/>
              </a:rPr>
              <a:t>Dreams Come True</a:t>
            </a:r>
          </a:p>
          <a:p>
            <a:endParaRPr lang="zh-HK" altLang="en-US" b="1" dirty="0">
              <a:latin typeface="Calibri"/>
              <a:ea typeface="Heiti TC Light"/>
              <a:cs typeface="Calibri"/>
            </a:endParaRPr>
          </a:p>
        </p:txBody>
      </p:sp>
      <p:sp>
        <p:nvSpPr>
          <p:cNvPr id="4" name="文字方塊 3"/>
          <p:cNvSpPr txBox="1"/>
          <p:nvPr/>
        </p:nvSpPr>
        <p:spPr>
          <a:xfrm>
            <a:off x="2242455" y="1200152"/>
            <a:ext cx="6008914" cy="1077218"/>
          </a:xfrm>
          <a:prstGeom prst="rect">
            <a:avLst/>
          </a:prstGeom>
          <a:noFill/>
        </p:spPr>
        <p:txBody>
          <a:bodyPr wrap="square" rtlCol="0">
            <a:spAutoFit/>
          </a:bodyPr>
          <a:lstStyle/>
          <a:p>
            <a:pPr defTabSz="457200"/>
            <a:r>
              <a:rPr lang="en-US" altLang="zh-TW" sz="3200" b="1" dirty="0">
                <a:solidFill>
                  <a:prstClr val="black"/>
                </a:solidFill>
                <a:latin typeface="Calibri"/>
                <a:ea typeface="Heiti TC Light"/>
                <a:cs typeface="Calibri"/>
              </a:rPr>
              <a:t>$</a:t>
            </a:r>
            <a:r>
              <a:rPr lang="en-US" altLang="zh-TW" sz="3200" b="1" dirty="0">
                <a:solidFill>
                  <a:srgbClr val="7030A0"/>
                </a:solidFill>
                <a:latin typeface="Calibri"/>
                <a:ea typeface="Heiti TC Light"/>
                <a:cs typeface="Calibri"/>
              </a:rPr>
              <a:t>$</a:t>
            </a:r>
            <a:r>
              <a:rPr lang="en-US" altLang="zh-TW" sz="3200" b="1" dirty="0">
                <a:solidFill>
                  <a:srgbClr val="0070C0"/>
                </a:solidFill>
                <a:latin typeface="Calibri"/>
                <a:ea typeface="Heiti TC Light"/>
                <a:cs typeface="Calibri"/>
              </a:rPr>
              <a:t>$</a:t>
            </a:r>
            <a:r>
              <a:rPr lang="en-US" altLang="zh-TW" sz="3200" b="1" dirty="0">
                <a:solidFill>
                  <a:srgbClr val="9BBB59">
                    <a:lumMod val="75000"/>
                  </a:srgbClr>
                </a:solidFill>
                <a:latin typeface="Calibri"/>
                <a:ea typeface="Heiti TC Light"/>
                <a:cs typeface="Calibri"/>
              </a:rPr>
              <a:t>$</a:t>
            </a:r>
            <a:r>
              <a:rPr lang="en-US" altLang="zh-TW" sz="3200" b="1" dirty="0">
                <a:solidFill>
                  <a:srgbClr val="FF0000"/>
                </a:solidFill>
                <a:latin typeface="Calibri"/>
                <a:ea typeface="Heiti TC Light"/>
                <a:cs typeface="Calibri"/>
              </a:rPr>
              <a:t>$</a:t>
            </a:r>
            <a:r>
              <a:rPr lang="en-US" altLang="zh-TW" sz="3200" b="1" dirty="0">
                <a:solidFill>
                  <a:srgbClr val="C00000"/>
                </a:solidFill>
                <a:latin typeface="Calibri"/>
                <a:ea typeface="Heiti TC Light"/>
                <a:cs typeface="Calibri"/>
              </a:rPr>
              <a:t>$</a:t>
            </a:r>
            <a:r>
              <a:rPr lang="en-US" altLang="zh-TW" sz="3200" b="1" dirty="0">
                <a:solidFill>
                  <a:srgbClr val="1F497D">
                    <a:lumMod val="60000"/>
                    <a:lumOff val="40000"/>
                  </a:srgbClr>
                </a:solidFill>
                <a:latin typeface="Calibri"/>
                <a:ea typeface="Heiti TC Light"/>
                <a:cs typeface="Calibri"/>
              </a:rPr>
              <a:t>$</a:t>
            </a:r>
            <a:r>
              <a:rPr lang="en-US" altLang="zh-TW" sz="3200" b="1" dirty="0">
                <a:solidFill>
                  <a:prstClr val="black"/>
                </a:solidFill>
                <a:latin typeface="Calibri"/>
                <a:ea typeface="Heiti TC Light"/>
                <a:cs typeface="Calibri"/>
              </a:rPr>
              <a:t>$</a:t>
            </a:r>
            <a:r>
              <a:rPr lang="en-US" altLang="zh-TW" sz="3200" b="1" dirty="0">
                <a:solidFill>
                  <a:srgbClr val="7030A0"/>
                </a:solidFill>
                <a:latin typeface="Calibri"/>
                <a:ea typeface="Heiti TC Light"/>
                <a:cs typeface="Calibri"/>
              </a:rPr>
              <a:t>$</a:t>
            </a:r>
            <a:r>
              <a:rPr lang="en-US" altLang="zh-TW" sz="3200" b="1" dirty="0">
                <a:solidFill>
                  <a:srgbClr val="0070C0"/>
                </a:solidFill>
                <a:latin typeface="Calibri"/>
                <a:ea typeface="Heiti TC Light"/>
                <a:cs typeface="Calibri"/>
              </a:rPr>
              <a:t>$</a:t>
            </a:r>
            <a:r>
              <a:rPr lang="en-US" altLang="zh-TW" sz="3200" b="1" dirty="0">
                <a:solidFill>
                  <a:srgbClr val="9BBB59">
                    <a:lumMod val="75000"/>
                  </a:srgbClr>
                </a:solidFill>
                <a:latin typeface="Calibri"/>
                <a:ea typeface="Heiti TC Light"/>
                <a:cs typeface="Calibri"/>
              </a:rPr>
              <a:t>$</a:t>
            </a:r>
            <a:r>
              <a:rPr lang="en-US" altLang="zh-TW" sz="3200" b="1" dirty="0">
                <a:solidFill>
                  <a:srgbClr val="FF0000"/>
                </a:solidFill>
                <a:latin typeface="Calibri"/>
                <a:ea typeface="Heiti TC Light"/>
                <a:cs typeface="Calibri"/>
              </a:rPr>
              <a:t>$</a:t>
            </a:r>
            <a:r>
              <a:rPr lang="en-US" altLang="zh-TW" sz="3200" b="1" dirty="0">
                <a:solidFill>
                  <a:srgbClr val="C00000"/>
                </a:solidFill>
                <a:latin typeface="Calibri"/>
                <a:ea typeface="Heiti TC Light"/>
                <a:cs typeface="Calibri"/>
              </a:rPr>
              <a:t>$</a:t>
            </a:r>
            <a:r>
              <a:rPr lang="en-US" altLang="zh-TW" sz="3200" b="1" dirty="0">
                <a:solidFill>
                  <a:srgbClr val="1F497D">
                    <a:lumMod val="60000"/>
                    <a:lumOff val="40000"/>
                  </a:srgbClr>
                </a:solidFill>
                <a:latin typeface="Calibri"/>
                <a:ea typeface="Heiti TC Light"/>
                <a:cs typeface="Calibri"/>
              </a:rPr>
              <a:t>$</a:t>
            </a:r>
            <a:r>
              <a:rPr lang="en-US" altLang="zh-TW" sz="3200" b="1" dirty="0">
                <a:solidFill>
                  <a:prstClr val="black"/>
                </a:solidFill>
                <a:latin typeface="Calibri"/>
                <a:ea typeface="Heiti TC Light"/>
                <a:cs typeface="Calibri"/>
              </a:rPr>
              <a:t>$</a:t>
            </a:r>
            <a:r>
              <a:rPr lang="en-US" altLang="zh-TW" sz="3200" b="1" dirty="0">
                <a:solidFill>
                  <a:srgbClr val="7030A0"/>
                </a:solidFill>
                <a:latin typeface="Calibri"/>
                <a:ea typeface="Heiti TC Light"/>
                <a:cs typeface="Calibri"/>
              </a:rPr>
              <a:t>$</a:t>
            </a:r>
            <a:r>
              <a:rPr lang="en-US" altLang="zh-TW" sz="3200" b="1" dirty="0">
                <a:solidFill>
                  <a:srgbClr val="0070C0"/>
                </a:solidFill>
                <a:latin typeface="Calibri"/>
                <a:ea typeface="Heiti TC Light"/>
                <a:cs typeface="Calibri"/>
              </a:rPr>
              <a:t>$</a:t>
            </a:r>
            <a:r>
              <a:rPr lang="en-US" altLang="zh-TW" sz="3200" b="1" dirty="0">
                <a:solidFill>
                  <a:srgbClr val="9BBB59">
                    <a:lumMod val="75000"/>
                  </a:srgbClr>
                </a:solidFill>
                <a:latin typeface="Calibri"/>
                <a:ea typeface="Heiti TC Light"/>
                <a:cs typeface="Calibri"/>
              </a:rPr>
              <a:t>$</a:t>
            </a:r>
            <a:r>
              <a:rPr lang="en-US" altLang="zh-TW" sz="3200" b="1" dirty="0">
                <a:solidFill>
                  <a:srgbClr val="FF0000"/>
                </a:solidFill>
                <a:latin typeface="Calibri"/>
                <a:ea typeface="Heiti TC Light"/>
                <a:cs typeface="Calibri"/>
              </a:rPr>
              <a:t>$</a:t>
            </a:r>
            <a:r>
              <a:rPr lang="en-US" altLang="zh-TW" sz="3200" b="1" dirty="0">
                <a:solidFill>
                  <a:srgbClr val="C00000"/>
                </a:solidFill>
                <a:latin typeface="Calibri"/>
                <a:ea typeface="Heiti TC Light"/>
                <a:cs typeface="Calibri"/>
              </a:rPr>
              <a:t>$</a:t>
            </a:r>
            <a:r>
              <a:rPr lang="en-US" altLang="zh-TW" sz="3200" b="1" dirty="0">
                <a:solidFill>
                  <a:srgbClr val="1F497D">
                    <a:lumMod val="60000"/>
                    <a:lumOff val="40000"/>
                  </a:srgbClr>
                </a:solidFill>
                <a:latin typeface="Calibri"/>
                <a:ea typeface="Heiti TC Light"/>
                <a:cs typeface="Calibri"/>
              </a:rPr>
              <a:t>$</a:t>
            </a:r>
            <a:r>
              <a:rPr lang="en-US" altLang="zh-TW" sz="3200" b="1" dirty="0">
                <a:solidFill>
                  <a:prstClr val="black"/>
                </a:solidFill>
                <a:latin typeface="Calibri"/>
                <a:ea typeface="Heiti TC Light"/>
                <a:cs typeface="Calibri"/>
              </a:rPr>
              <a:t>$</a:t>
            </a:r>
            <a:r>
              <a:rPr lang="en-US" altLang="zh-TW" sz="3200" b="1" dirty="0">
                <a:solidFill>
                  <a:srgbClr val="7030A0"/>
                </a:solidFill>
                <a:latin typeface="Calibri"/>
                <a:ea typeface="Heiti TC Light"/>
                <a:cs typeface="Calibri"/>
              </a:rPr>
              <a:t>$</a:t>
            </a:r>
            <a:r>
              <a:rPr lang="en-US" altLang="zh-TW" sz="3200" b="1" dirty="0">
                <a:solidFill>
                  <a:srgbClr val="0070C0"/>
                </a:solidFill>
                <a:latin typeface="Calibri"/>
                <a:ea typeface="Heiti TC Light"/>
                <a:cs typeface="Calibri"/>
              </a:rPr>
              <a:t>$</a:t>
            </a:r>
            <a:r>
              <a:rPr lang="en-US" altLang="zh-TW" sz="3200" b="1" dirty="0">
                <a:solidFill>
                  <a:srgbClr val="9BBB59">
                    <a:lumMod val="75000"/>
                  </a:srgbClr>
                </a:solidFill>
                <a:latin typeface="Calibri"/>
                <a:ea typeface="Heiti TC Light"/>
                <a:cs typeface="Calibri"/>
              </a:rPr>
              <a:t>$</a:t>
            </a:r>
            <a:r>
              <a:rPr lang="en-US" altLang="zh-TW" sz="3200" b="1" dirty="0">
                <a:solidFill>
                  <a:srgbClr val="FF0000"/>
                </a:solidFill>
                <a:latin typeface="Calibri"/>
                <a:ea typeface="Heiti TC Light"/>
                <a:cs typeface="Calibri"/>
              </a:rPr>
              <a:t>$</a:t>
            </a:r>
            <a:r>
              <a:rPr lang="en-US" altLang="zh-TW" sz="3200" b="1" dirty="0">
                <a:solidFill>
                  <a:srgbClr val="C00000"/>
                </a:solidFill>
                <a:latin typeface="Calibri"/>
                <a:ea typeface="Heiti TC Light"/>
                <a:cs typeface="Calibri"/>
              </a:rPr>
              <a:t>$</a:t>
            </a:r>
            <a:r>
              <a:rPr lang="en-US" altLang="zh-TW" sz="3200" b="1" dirty="0">
                <a:solidFill>
                  <a:srgbClr val="1F497D">
                    <a:lumMod val="60000"/>
                    <a:lumOff val="40000"/>
                  </a:srgbClr>
                </a:solidFill>
                <a:latin typeface="Calibri"/>
                <a:ea typeface="Heiti TC Light"/>
                <a:cs typeface="Calibri"/>
              </a:rPr>
              <a:t>$</a:t>
            </a:r>
          </a:p>
          <a:p>
            <a:pPr defTabSz="457200"/>
            <a:endParaRPr lang="zh-HK" altLang="en-US" sz="3200" dirty="0">
              <a:solidFill>
                <a:prstClr val="black"/>
              </a:solidFill>
              <a:latin typeface="Calibri"/>
              <a:ea typeface="Heiti TC Light"/>
              <a:cs typeface="Calibri"/>
            </a:endParaRPr>
          </a:p>
        </p:txBody>
      </p:sp>
      <p:sp>
        <p:nvSpPr>
          <p:cNvPr id="5" name="標題 1"/>
          <p:cNvSpPr txBox="1">
            <a:spLocks/>
          </p:cNvSpPr>
          <p:nvPr/>
        </p:nvSpPr>
        <p:spPr>
          <a:xfrm>
            <a:off x="705293" y="201028"/>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black"/>
                </a:solidFill>
                <a:latin typeface="Calibri"/>
                <a:ea typeface="Heiti TC Light"/>
                <a:cs typeface="Calibri"/>
              </a:rPr>
              <a:t>甚麼是成功</a:t>
            </a:r>
            <a:r>
              <a:rPr lang="en-US" altLang="zh-TW" dirty="0" smtClean="0">
                <a:solidFill>
                  <a:prstClr val="black"/>
                </a:solidFill>
                <a:latin typeface="Calibri"/>
                <a:ea typeface="Heiti TC Light"/>
                <a:cs typeface="Calibri"/>
              </a:rPr>
              <a:t>? What is success?</a:t>
            </a:r>
            <a:endParaRPr lang="zh-HK" altLang="en-US" dirty="0">
              <a:solidFill>
                <a:prstClr val="black"/>
              </a:solidFill>
              <a:latin typeface="Calibri"/>
              <a:ea typeface="Heiti TC Light"/>
              <a:cs typeface="Calibri"/>
            </a:endParaRPr>
          </a:p>
        </p:txBody>
      </p:sp>
    </p:spTree>
    <p:extLst>
      <p:ext uri="{BB962C8B-B14F-4D97-AF65-F5344CB8AC3E}">
        <p14:creationId xmlns:p14="http://schemas.microsoft.com/office/powerpoint/2010/main" val="394554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7316" y="860845"/>
            <a:ext cx="6456431" cy="461665"/>
          </a:xfrm>
          <a:prstGeom prst="rect">
            <a:avLst/>
          </a:prstGeom>
          <a:noFill/>
        </p:spPr>
        <p:txBody>
          <a:bodyPr wrap="square" rtlCol="0">
            <a:spAutoFit/>
          </a:bodyPr>
          <a:lstStyle/>
          <a:p>
            <a:pPr defTabSz="457200"/>
            <a:r>
              <a:rPr lang="zh-CN" altLang="en-US" sz="2400" b="1" dirty="0">
                <a:solidFill>
                  <a:srgbClr val="042555"/>
                </a:solidFill>
                <a:latin typeface="Calibri"/>
                <a:ea typeface="Heiti TC Light"/>
                <a:cs typeface="Calibri"/>
              </a:rPr>
              <a:t>在年滿</a:t>
            </a:r>
            <a:r>
              <a:rPr lang="en-US" sz="2400" b="1" dirty="0">
                <a:solidFill>
                  <a:srgbClr val="042555"/>
                </a:solidFill>
                <a:latin typeface="Calibri"/>
                <a:ea typeface="Heiti TC Light"/>
                <a:cs typeface="Calibri"/>
              </a:rPr>
              <a:t>65</a:t>
            </a:r>
            <a:r>
              <a:rPr lang="zh-CN" altLang="en-US" sz="2400" b="1" dirty="0">
                <a:solidFill>
                  <a:srgbClr val="042555"/>
                </a:solidFill>
                <a:latin typeface="Calibri"/>
                <a:ea typeface="Heiti TC Light"/>
                <a:cs typeface="Calibri"/>
              </a:rPr>
              <a:t>歲的每</a:t>
            </a:r>
            <a:r>
              <a:rPr lang="en-US" sz="2400" b="1" dirty="0">
                <a:solidFill>
                  <a:srgbClr val="042555"/>
                </a:solidFill>
                <a:latin typeface="Calibri"/>
                <a:ea typeface="Heiti TC Light"/>
                <a:cs typeface="Calibri"/>
              </a:rPr>
              <a:t>100</a:t>
            </a:r>
            <a:r>
              <a:rPr lang="zh-CN" altLang="en-US" sz="2400" b="1" dirty="0">
                <a:solidFill>
                  <a:srgbClr val="042555"/>
                </a:solidFill>
                <a:latin typeface="Calibri"/>
                <a:ea typeface="Heiti TC Light"/>
                <a:cs typeface="Calibri"/>
              </a:rPr>
              <a:t>個人中</a:t>
            </a:r>
            <a:r>
              <a:rPr lang="en-US" sz="2400" b="1" dirty="0">
                <a:solidFill>
                  <a:srgbClr val="042555"/>
                </a:solidFill>
                <a:latin typeface="Calibri"/>
                <a:ea typeface="Heiti TC Light"/>
                <a:cs typeface="Calibri"/>
              </a:rPr>
              <a:t>… </a:t>
            </a:r>
          </a:p>
        </p:txBody>
      </p:sp>
      <p:pic>
        <p:nvPicPr>
          <p:cNvPr id="3" name="Picture 2" descr="WorkingGrap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565" y="1798176"/>
            <a:ext cx="2880648" cy="2880648"/>
          </a:xfrm>
          <a:prstGeom prst="rect">
            <a:avLst/>
          </a:prstGeom>
        </p:spPr>
      </p:pic>
      <p:sp>
        <p:nvSpPr>
          <p:cNvPr id="17" name="TextBox 16"/>
          <p:cNvSpPr txBox="1"/>
          <p:nvPr/>
        </p:nvSpPr>
        <p:spPr>
          <a:xfrm>
            <a:off x="4084445" y="1465570"/>
            <a:ext cx="1371600" cy="400110"/>
          </a:xfrm>
          <a:prstGeom prst="rect">
            <a:avLst/>
          </a:prstGeom>
          <a:noFill/>
        </p:spPr>
        <p:txBody>
          <a:bodyPr wrap="square" rtlCol="0">
            <a:spAutoFit/>
          </a:bodyPr>
          <a:lstStyle/>
          <a:p>
            <a:pPr defTabSz="457200"/>
            <a:r>
              <a:rPr lang="en-US" sz="2000" b="1" dirty="0">
                <a:solidFill>
                  <a:srgbClr val="042555"/>
                </a:solidFill>
                <a:latin typeface="Calibri"/>
                <a:ea typeface="Heiti TC Light"/>
                <a:cs typeface="Calibri"/>
              </a:rPr>
              <a:t>1%</a:t>
            </a:r>
            <a:r>
              <a:rPr lang="zh-CN" altLang="en-US" sz="2000" b="1" dirty="0">
                <a:solidFill>
                  <a:srgbClr val="042555"/>
                </a:solidFill>
                <a:latin typeface="Calibri"/>
                <a:ea typeface="Heiti TC Light"/>
                <a:cs typeface="Calibri"/>
              </a:rPr>
              <a:t>富有</a:t>
            </a:r>
            <a:endParaRPr lang="en-US" sz="2000" b="1" dirty="0">
              <a:solidFill>
                <a:srgbClr val="042555"/>
              </a:solidFill>
              <a:latin typeface="Calibri"/>
              <a:ea typeface="Heiti TC Light"/>
              <a:cs typeface="Calibri"/>
            </a:endParaRPr>
          </a:p>
        </p:txBody>
      </p:sp>
      <p:sp>
        <p:nvSpPr>
          <p:cNvPr id="18" name="TextBox 17"/>
          <p:cNvSpPr txBox="1"/>
          <p:nvPr/>
        </p:nvSpPr>
        <p:spPr>
          <a:xfrm>
            <a:off x="6534355" y="851818"/>
            <a:ext cx="1809750" cy="400110"/>
          </a:xfrm>
          <a:prstGeom prst="rect">
            <a:avLst/>
          </a:prstGeom>
          <a:noFill/>
        </p:spPr>
        <p:txBody>
          <a:bodyPr wrap="square" rtlCol="0">
            <a:spAutoFit/>
          </a:bodyPr>
          <a:lstStyle/>
          <a:p>
            <a:pPr defTabSz="457200"/>
            <a:r>
              <a:rPr lang="en-US" sz="2000" b="1" dirty="0">
                <a:solidFill>
                  <a:srgbClr val="042555"/>
                </a:solidFill>
                <a:latin typeface="Calibri"/>
                <a:ea typeface="Heiti TC Light"/>
                <a:cs typeface="Calibri"/>
              </a:rPr>
              <a:t>4%</a:t>
            </a:r>
            <a:r>
              <a:rPr lang="zh-CN" altLang="en-US" sz="2000" b="1" dirty="0">
                <a:solidFill>
                  <a:srgbClr val="042555"/>
                </a:solidFill>
                <a:latin typeface="Calibri"/>
                <a:ea typeface="Heiti TC Light"/>
                <a:cs typeface="Calibri"/>
              </a:rPr>
              <a:t>財務穩健 </a:t>
            </a:r>
            <a:endParaRPr lang="en-US" sz="2000" b="1" dirty="0">
              <a:solidFill>
                <a:srgbClr val="042555"/>
              </a:solidFill>
              <a:latin typeface="Calibri"/>
              <a:ea typeface="Heiti TC Light"/>
              <a:cs typeface="Calibri"/>
            </a:endParaRPr>
          </a:p>
        </p:txBody>
      </p:sp>
      <p:sp>
        <p:nvSpPr>
          <p:cNvPr id="19" name="TextBox 18"/>
          <p:cNvSpPr txBox="1"/>
          <p:nvPr/>
        </p:nvSpPr>
        <p:spPr>
          <a:xfrm>
            <a:off x="6782403" y="1558826"/>
            <a:ext cx="1781175" cy="400110"/>
          </a:xfrm>
          <a:prstGeom prst="rect">
            <a:avLst/>
          </a:prstGeom>
          <a:noFill/>
        </p:spPr>
        <p:txBody>
          <a:bodyPr wrap="square" rtlCol="0">
            <a:spAutoFit/>
          </a:bodyPr>
          <a:lstStyle/>
          <a:p>
            <a:pPr defTabSz="457200"/>
            <a:r>
              <a:rPr lang="en-US" sz="2000" b="1" dirty="0">
                <a:solidFill>
                  <a:srgbClr val="042555"/>
                </a:solidFill>
                <a:latin typeface="Calibri"/>
                <a:ea typeface="Heiti TC Light"/>
                <a:cs typeface="Calibri"/>
              </a:rPr>
              <a:t>5%</a:t>
            </a:r>
            <a:r>
              <a:rPr lang="zh-CN" altLang="en-US" sz="2000" b="1" dirty="0">
                <a:solidFill>
                  <a:srgbClr val="042555"/>
                </a:solidFill>
                <a:latin typeface="Calibri"/>
                <a:ea typeface="Heiti TC Light"/>
                <a:cs typeface="Calibri"/>
              </a:rPr>
              <a:t>仍在工作 </a:t>
            </a:r>
            <a:endParaRPr lang="en-US" sz="2000" b="1" dirty="0">
              <a:solidFill>
                <a:srgbClr val="042555"/>
              </a:solidFill>
              <a:latin typeface="Calibri"/>
              <a:ea typeface="Heiti TC Light"/>
              <a:cs typeface="Calibri"/>
            </a:endParaRPr>
          </a:p>
        </p:txBody>
      </p:sp>
      <p:sp>
        <p:nvSpPr>
          <p:cNvPr id="20" name="TextBox 19"/>
          <p:cNvSpPr txBox="1"/>
          <p:nvPr/>
        </p:nvSpPr>
        <p:spPr>
          <a:xfrm>
            <a:off x="7170214" y="4080301"/>
            <a:ext cx="1781175" cy="400110"/>
          </a:xfrm>
          <a:prstGeom prst="rect">
            <a:avLst/>
          </a:prstGeom>
          <a:noFill/>
        </p:spPr>
        <p:txBody>
          <a:bodyPr wrap="square" rtlCol="0">
            <a:spAutoFit/>
          </a:bodyPr>
          <a:lstStyle/>
          <a:p>
            <a:pPr defTabSz="457200"/>
            <a:r>
              <a:rPr lang="en-US" sz="2000" b="1" dirty="0">
                <a:solidFill>
                  <a:srgbClr val="042555"/>
                </a:solidFill>
                <a:latin typeface="Calibri"/>
                <a:ea typeface="Heiti TC Light"/>
                <a:cs typeface="Calibri"/>
              </a:rPr>
              <a:t>28%</a:t>
            </a:r>
            <a:r>
              <a:rPr lang="zh-CN" altLang="en-US" sz="2000" b="1" dirty="0">
                <a:solidFill>
                  <a:srgbClr val="042555"/>
                </a:solidFill>
                <a:latin typeface="Calibri"/>
                <a:ea typeface="Heiti TC Light"/>
                <a:cs typeface="Calibri"/>
              </a:rPr>
              <a:t>已逝世</a:t>
            </a:r>
            <a:endParaRPr lang="en-US" sz="2000" b="1" dirty="0">
              <a:solidFill>
                <a:srgbClr val="042555"/>
              </a:solidFill>
              <a:latin typeface="Calibri"/>
              <a:ea typeface="Heiti TC Light"/>
              <a:cs typeface="Calibri"/>
            </a:endParaRPr>
          </a:p>
        </p:txBody>
      </p:sp>
      <p:sp>
        <p:nvSpPr>
          <p:cNvPr id="21" name="TextBox 20"/>
          <p:cNvSpPr txBox="1"/>
          <p:nvPr/>
        </p:nvSpPr>
        <p:spPr>
          <a:xfrm>
            <a:off x="2920018" y="4152125"/>
            <a:ext cx="1781175" cy="707886"/>
          </a:xfrm>
          <a:prstGeom prst="rect">
            <a:avLst/>
          </a:prstGeom>
          <a:noFill/>
        </p:spPr>
        <p:txBody>
          <a:bodyPr wrap="square" rtlCol="0">
            <a:spAutoFit/>
          </a:bodyPr>
          <a:lstStyle/>
          <a:p>
            <a:pPr defTabSz="457200"/>
            <a:r>
              <a:rPr lang="en-US" sz="2000" b="1" dirty="0">
                <a:solidFill>
                  <a:srgbClr val="042555"/>
                </a:solidFill>
                <a:latin typeface="Calibri"/>
                <a:ea typeface="Heiti TC Light"/>
                <a:cs typeface="Calibri"/>
              </a:rPr>
              <a:t>62%</a:t>
            </a:r>
            <a:r>
              <a:rPr lang="zh-CN" altLang="en-US" sz="2000" b="1" dirty="0">
                <a:solidFill>
                  <a:srgbClr val="042555"/>
                </a:solidFill>
                <a:latin typeface="Calibri"/>
                <a:ea typeface="Heiti TC Light"/>
                <a:cs typeface="Calibri"/>
              </a:rPr>
              <a:t>貧窮／身無分文</a:t>
            </a:r>
            <a:endParaRPr lang="en-US" sz="2000" b="1" dirty="0">
              <a:solidFill>
                <a:srgbClr val="042555"/>
              </a:solidFill>
              <a:latin typeface="Calibri"/>
              <a:ea typeface="Heiti TC Light"/>
              <a:cs typeface="Calibri"/>
            </a:endParaRPr>
          </a:p>
        </p:txBody>
      </p:sp>
      <p:cxnSp>
        <p:nvCxnSpPr>
          <p:cNvPr id="25" name="Straight Connector 24"/>
          <p:cNvCxnSpPr/>
          <p:nvPr/>
        </p:nvCxnSpPr>
        <p:spPr>
          <a:xfrm>
            <a:off x="5206018" y="1604070"/>
            <a:ext cx="542925"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39414" y="1604072"/>
            <a:ext cx="0" cy="367605"/>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5889433" y="1305849"/>
            <a:ext cx="561182"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898164" y="1305849"/>
            <a:ext cx="0" cy="66582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6253764" y="1720364"/>
            <a:ext cx="561182"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262496" y="1720366"/>
            <a:ext cx="0" cy="506105"/>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7423265" y="3187295"/>
            <a:ext cx="0" cy="870357"/>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170213" y="2942974"/>
            <a:ext cx="0" cy="506105"/>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738157" y="3290136"/>
            <a:ext cx="0" cy="813593"/>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738161" y="3299658"/>
            <a:ext cx="877307"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r="74518"/>
          <a:stretch/>
        </p:blipFill>
        <p:spPr>
          <a:xfrm>
            <a:off x="414670" y="131407"/>
            <a:ext cx="2369232" cy="758795"/>
          </a:xfrm>
          <a:prstGeom prst="rect">
            <a:avLst/>
          </a:prstGeom>
        </p:spPr>
      </p:pic>
      <p:sp>
        <p:nvSpPr>
          <p:cNvPr id="2" name="橢圓 1"/>
          <p:cNvSpPr/>
          <p:nvPr/>
        </p:nvSpPr>
        <p:spPr>
          <a:xfrm>
            <a:off x="6634716" y="3907768"/>
            <a:ext cx="2062717" cy="11214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a:endParaRPr lang="zh-HK" altLang="en-US" sz="2000" dirty="0" smtClean="0">
              <a:solidFill>
                <a:srgbClr val="8064A2">
                  <a:lumMod val="50000"/>
                </a:srgbClr>
              </a:solidFill>
              <a:latin typeface="Calibri"/>
              <a:ea typeface="Heiti TC Light"/>
              <a:cs typeface="Calibri"/>
            </a:endParaRPr>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r="65566"/>
          <a:stretch/>
        </p:blipFill>
        <p:spPr>
          <a:xfrm>
            <a:off x="2783902" y="131407"/>
            <a:ext cx="2890780" cy="685869"/>
          </a:xfrm>
          <a:prstGeom prst="rect">
            <a:avLst/>
          </a:prstGeom>
        </p:spPr>
      </p:pic>
      <p:sp>
        <p:nvSpPr>
          <p:cNvPr id="24" name="TextBox 23"/>
          <p:cNvSpPr txBox="1"/>
          <p:nvPr/>
        </p:nvSpPr>
        <p:spPr>
          <a:xfrm>
            <a:off x="87316" y="1317390"/>
            <a:ext cx="3053885" cy="1015663"/>
          </a:xfrm>
          <a:prstGeom prst="rect">
            <a:avLst/>
          </a:prstGeom>
          <a:noFill/>
        </p:spPr>
        <p:txBody>
          <a:bodyPr wrap="square" rtlCol="0">
            <a:spAutoFit/>
          </a:bodyPr>
          <a:lstStyle/>
          <a:p>
            <a:pPr defTabSz="457200"/>
            <a:r>
              <a:rPr lang="en-US" sz="2000" b="1" dirty="0" smtClean="0">
                <a:solidFill>
                  <a:srgbClr val="042555"/>
                </a:solidFill>
                <a:latin typeface="Calibri"/>
                <a:ea typeface="Heiti TC Light"/>
                <a:cs typeface="Calibri"/>
              </a:rPr>
              <a:t>For every 100 people who should have reached the age of 65...</a:t>
            </a:r>
          </a:p>
        </p:txBody>
      </p:sp>
      <p:sp>
        <p:nvSpPr>
          <p:cNvPr id="26" name="TextBox 25"/>
          <p:cNvSpPr txBox="1"/>
          <p:nvPr/>
        </p:nvSpPr>
        <p:spPr>
          <a:xfrm>
            <a:off x="3627245" y="1802828"/>
            <a:ext cx="1828800" cy="369332"/>
          </a:xfrm>
          <a:prstGeom prst="rect">
            <a:avLst/>
          </a:prstGeom>
          <a:noFill/>
        </p:spPr>
        <p:txBody>
          <a:bodyPr wrap="square" rtlCol="0">
            <a:spAutoFit/>
          </a:bodyPr>
          <a:lstStyle/>
          <a:p>
            <a:pPr defTabSz="457200"/>
            <a:r>
              <a:rPr lang="en-US" b="1" dirty="0" smtClean="0">
                <a:solidFill>
                  <a:srgbClr val="042555"/>
                </a:solidFill>
                <a:latin typeface="Calibri"/>
                <a:ea typeface="Heiti TC Light"/>
                <a:cs typeface="Calibri"/>
              </a:rPr>
              <a:t>1% Wealthy</a:t>
            </a:r>
            <a:endParaRPr lang="en-US" b="1" dirty="0">
              <a:solidFill>
                <a:srgbClr val="042555"/>
              </a:solidFill>
              <a:latin typeface="Calibri"/>
              <a:ea typeface="Heiti TC Light"/>
              <a:cs typeface="Calibri"/>
            </a:endParaRPr>
          </a:p>
        </p:txBody>
      </p:sp>
      <p:sp>
        <p:nvSpPr>
          <p:cNvPr id="28" name="TextBox 27"/>
          <p:cNvSpPr txBox="1"/>
          <p:nvPr/>
        </p:nvSpPr>
        <p:spPr>
          <a:xfrm>
            <a:off x="6466490" y="1199734"/>
            <a:ext cx="2413000" cy="369332"/>
          </a:xfrm>
          <a:prstGeom prst="rect">
            <a:avLst/>
          </a:prstGeom>
          <a:noFill/>
        </p:spPr>
        <p:txBody>
          <a:bodyPr wrap="square" rtlCol="0">
            <a:spAutoFit/>
          </a:bodyPr>
          <a:lstStyle/>
          <a:p>
            <a:pPr defTabSz="457200"/>
            <a:r>
              <a:rPr lang="en-US" b="1" dirty="0" smtClean="0">
                <a:solidFill>
                  <a:srgbClr val="042555"/>
                </a:solidFill>
                <a:latin typeface="Calibri"/>
                <a:ea typeface="Heiti TC Light"/>
                <a:cs typeface="Calibri"/>
              </a:rPr>
              <a:t>4% Financially Fit</a:t>
            </a:r>
            <a:endParaRPr lang="en-US" b="1" dirty="0">
              <a:solidFill>
                <a:srgbClr val="042555"/>
              </a:solidFill>
              <a:latin typeface="Calibri"/>
              <a:ea typeface="Heiti TC Light"/>
              <a:cs typeface="Calibri"/>
            </a:endParaRPr>
          </a:p>
        </p:txBody>
      </p:sp>
      <p:sp>
        <p:nvSpPr>
          <p:cNvPr id="29" name="TextBox 28"/>
          <p:cNvSpPr txBox="1"/>
          <p:nvPr/>
        </p:nvSpPr>
        <p:spPr>
          <a:xfrm>
            <a:off x="6769100" y="1883490"/>
            <a:ext cx="2374900" cy="369332"/>
          </a:xfrm>
          <a:prstGeom prst="rect">
            <a:avLst/>
          </a:prstGeom>
          <a:noFill/>
        </p:spPr>
        <p:txBody>
          <a:bodyPr wrap="square" rtlCol="0">
            <a:spAutoFit/>
          </a:bodyPr>
          <a:lstStyle/>
          <a:p>
            <a:pPr defTabSz="457200"/>
            <a:r>
              <a:rPr lang="en-US" b="1" dirty="0" smtClean="0">
                <a:solidFill>
                  <a:srgbClr val="042555"/>
                </a:solidFill>
                <a:latin typeface="Calibri"/>
                <a:ea typeface="Heiti TC Light"/>
                <a:cs typeface="Calibri"/>
              </a:rPr>
              <a:t>5% Still Working</a:t>
            </a:r>
            <a:endParaRPr lang="en-US" b="1" dirty="0">
              <a:solidFill>
                <a:srgbClr val="042555"/>
              </a:solidFill>
              <a:latin typeface="Calibri"/>
              <a:ea typeface="Heiti TC Light"/>
              <a:cs typeface="Calibri"/>
            </a:endParaRPr>
          </a:p>
        </p:txBody>
      </p:sp>
      <p:sp>
        <p:nvSpPr>
          <p:cNvPr id="32" name="TextBox 31"/>
          <p:cNvSpPr txBox="1"/>
          <p:nvPr/>
        </p:nvSpPr>
        <p:spPr>
          <a:xfrm>
            <a:off x="1185190" y="4172390"/>
            <a:ext cx="2374900" cy="646331"/>
          </a:xfrm>
          <a:prstGeom prst="rect">
            <a:avLst/>
          </a:prstGeom>
          <a:noFill/>
        </p:spPr>
        <p:txBody>
          <a:bodyPr wrap="square" rtlCol="0">
            <a:spAutoFit/>
          </a:bodyPr>
          <a:lstStyle/>
          <a:p>
            <a:pPr defTabSz="457200"/>
            <a:r>
              <a:rPr lang="en-US" b="1" dirty="0" smtClean="0">
                <a:solidFill>
                  <a:srgbClr val="042555"/>
                </a:solidFill>
                <a:latin typeface="Calibri"/>
                <a:ea typeface="Heiti TC Light"/>
                <a:cs typeface="Calibri"/>
              </a:rPr>
              <a:t>62% Struggling</a:t>
            </a:r>
          </a:p>
          <a:p>
            <a:pPr defTabSz="457200"/>
            <a:r>
              <a:rPr lang="en-US" b="1" dirty="0" smtClean="0">
                <a:solidFill>
                  <a:srgbClr val="042555"/>
                </a:solidFill>
                <a:latin typeface="Calibri"/>
                <a:ea typeface="Heiti TC Light"/>
                <a:cs typeface="Calibri"/>
              </a:rPr>
              <a:t>        Financially</a:t>
            </a:r>
            <a:endParaRPr lang="en-US" b="1" dirty="0">
              <a:solidFill>
                <a:srgbClr val="042555"/>
              </a:solidFill>
              <a:latin typeface="Calibri"/>
              <a:ea typeface="Heiti TC Light"/>
              <a:cs typeface="Calibri"/>
            </a:endParaRPr>
          </a:p>
        </p:txBody>
      </p:sp>
      <p:sp>
        <p:nvSpPr>
          <p:cNvPr id="33" name="TextBox 32"/>
          <p:cNvSpPr txBox="1"/>
          <p:nvPr/>
        </p:nvSpPr>
        <p:spPr>
          <a:xfrm>
            <a:off x="6814946" y="4494158"/>
            <a:ext cx="2374900" cy="369332"/>
          </a:xfrm>
          <a:prstGeom prst="rect">
            <a:avLst/>
          </a:prstGeom>
          <a:noFill/>
        </p:spPr>
        <p:txBody>
          <a:bodyPr wrap="square" rtlCol="0">
            <a:spAutoFit/>
          </a:bodyPr>
          <a:lstStyle/>
          <a:p>
            <a:pPr defTabSz="457200"/>
            <a:r>
              <a:rPr lang="en-US" b="1" dirty="0" smtClean="0">
                <a:solidFill>
                  <a:srgbClr val="042555"/>
                </a:solidFill>
                <a:latin typeface="Calibri"/>
                <a:ea typeface="Heiti TC Light"/>
                <a:cs typeface="Calibri"/>
              </a:rPr>
              <a:t>28% Dead</a:t>
            </a:r>
            <a:endParaRPr lang="en-US" b="1" dirty="0">
              <a:solidFill>
                <a:srgbClr val="042555"/>
              </a:solidFill>
              <a:latin typeface="Calibri"/>
              <a:ea typeface="Heiti TC Light"/>
              <a:cs typeface="Calibri"/>
            </a:endParaRPr>
          </a:p>
        </p:txBody>
      </p:sp>
    </p:spTree>
    <p:extLst>
      <p:ext uri="{BB962C8B-B14F-4D97-AF65-F5344CB8AC3E}">
        <p14:creationId xmlns:p14="http://schemas.microsoft.com/office/powerpoint/2010/main" val="77347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66128" y="4322212"/>
            <a:ext cx="2600451" cy="830997"/>
          </a:xfrm>
          <a:prstGeom prst="rect">
            <a:avLst/>
          </a:prstGeom>
          <a:noFill/>
        </p:spPr>
        <p:txBody>
          <a:bodyPr wrap="square" rtlCol="0">
            <a:spAutoFit/>
          </a:bodyPr>
          <a:lstStyle/>
          <a:p>
            <a:pPr algn="ctr" defTabSz="457200">
              <a:tabLst>
                <a:tab pos="114300" algn="l"/>
              </a:tabLst>
            </a:pPr>
            <a:r>
              <a:rPr lang="en-US" sz="2400" dirty="0">
                <a:solidFill>
                  <a:srgbClr val="FF0000"/>
                </a:solidFill>
                <a:latin typeface="Calibri"/>
                <a:ea typeface="Heiti TC Light"/>
                <a:cs typeface="Calibri"/>
              </a:rPr>
              <a:t>45</a:t>
            </a:r>
            <a:r>
              <a:rPr lang="zh-TW" altLang="en-US" sz="2400" dirty="0">
                <a:solidFill>
                  <a:srgbClr val="FF0000"/>
                </a:solidFill>
                <a:latin typeface="Calibri"/>
                <a:ea typeface="Heiti TC Light"/>
                <a:cs typeface="Calibri"/>
              </a:rPr>
              <a:t>年計</a:t>
            </a:r>
            <a:r>
              <a:rPr lang="zh-TW" altLang="en-US" sz="2400" dirty="0" smtClean="0">
                <a:solidFill>
                  <a:srgbClr val="FF0000"/>
                </a:solidFill>
                <a:latin typeface="Calibri"/>
                <a:ea typeface="Heiti TC Light"/>
                <a:cs typeface="Calibri"/>
              </a:rPr>
              <a:t>劃</a:t>
            </a:r>
            <a:endParaRPr lang="en-US" altLang="zh-TW" sz="2400" dirty="0" smtClean="0">
              <a:solidFill>
                <a:srgbClr val="FF0000"/>
              </a:solidFill>
              <a:latin typeface="Calibri"/>
              <a:ea typeface="Heiti TC Light"/>
              <a:cs typeface="Calibri"/>
            </a:endParaRPr>
          </a:p>
          <a:p>
            <a:pPr algn="ctr" defTabSz="457200">
              <a:tabLst>
                <a:tab pos="114300" algn="l"/>
              </a:tabLst>
            </a:pPr>
            <a:r>
              <a:rPr lang="en-US" sz="2400" dirty="0">
                <a:solidFill>
                  <a:srgbClr val="FF0000"/>
                </a:solidFill>
                <a:latin typeface="Calibri"/>
                <a:ea typeface="Heiti TC Light"/>
                <a:cs typeface="Calibri"/>
              </a:rPr>
              <a:t>45 YEAR </a:t>
            </a:r>
            <a:r>
              <a:rPr lang="en-US" sz="2400" dirty="0" smtClean="0">
                <a:solidFill>
                  <a:srgbClr val="FF0000"/>
                </a:solidFill>
                <a:latin typeface="Calibri"/>
                <a:ea typeface="Heiti TC Light"/>
                <a:cs typeface="Calibri"/>
              </a:rPr>
              <a:t>PLAN</a:t>
            </a:r>
            <a:endParaRPr lang="en-US" sz="2400" dirty="0">
              <a:solidFill>
                <a:srgbClr val="FF0000"/>
              </a:solidFill>
              <a:latin typeface="Calibri"/>
              <a:ea typeface="Heiti TC Light"/>
              <a:cs typeface="Calibri"/>
            </a:endParaRPr>
          </a:p>
        </p:txBody>
      </p:sp>
      <p:sp>
        <p:nvSpPr>
          <p:cNvPr id="6" name="TextBox 5"/>
          <p:cNvSpPr txBox="1"/>
          <p:nvPr/>
        </p:nvSpPr>
        <p:spPr>
          <a:xfrm>
            <a:off x="4854448" y="4324829"/>
            <a:ext cx="3184652" cy="830997"/>
          </a:xfrm>
          <a:prstGeom prst="rect">
            <a:avLst/>
          </a:prstGeom>
          <a:noFill/>
        </p:spPr>
        <p:txBody>
          <a:bodyPr wrap="square" rtlCol="0">
            <a:spAutoFit/>
          </a:bodyPr>
          <a:lstStyle/>
          <a:p>
            <a:pPr algn="ctr" defTabSz="457200">
              <a:tabLst>
                <a:tab pos="114300" algn="l"/>
              </a:tabLst>
            </a:pPr>
            <a:r>
              <a:rPr lang="en-US" sz="2400" dirty="0">
                <a:solidFill>
                  <a:srgbClr val="FF0000"/>
                </a:solidFill>
                <a:latin typeface="Calibri"/>
                <a:ea typeface="Heiti TC Light"/>
                <a:cs typeface="Calibri"/>
              </a:rPr>
              <a:t>2</a:t>
            </a:r>
            <a:r>
              <a:rPr lang="zh-TW" altLang="en-US" sz="2400" dirty="0">
                <a:solidFill>
                  <a:srgbClr val="FF0000"/>
                </a:solidFill>
                <a:latin typeface="Calibri"/>
                <a:ea typeface="Heiti TC Light"/>
                <a:cs typeface="Calibri"/>
              </a:rPr>
              <a:t>到</a:t>
            </a:r>
            <a:r>
              <a:rPr lang="en-US" sz="2400" dirty="0">
                <a:solidFill>
                  <a:srgbClr val="FF0000"/>
                </a:solidFill>
                <a:latin typeface="Calibri"/>
                <a:ea typeface="Heiti TC Light"/>
                <a:cs typeface="Calibri"/>
              </a:rPr>
              <a:t>3</a:t>
            </a:r>
            <a:r>
              <a:rPr lang="zh-TW" altLang="en-US" sz="2400" dirty="0">
                <a:solidFill>
                  <a:srgbClr val="FF0000"/>
                </a:solidFill>
                <a:latin typeface="Calibri"/>
                <a:ea typeface="Heiti TC Light"/>
                <a:cs typeface="Calibri"/>
              </a:rPr>
              <a:t>年計</a:t>
            </a:r>
            <a:r>
              <a:rPr lang="zh-TW" altLang="en-US" sz="2400" dirty="0" smtClean="0">
                <a:solidFill>
                  <a:srgbClr val="FF0000"/>
                </a:solidFill>
                <a:latin typeface="Calibri"/>
                <a:ea typeface="Heiti TC Light"/>
                <a:cs typeface="Calibri"/>
              </a:rPr>
              <a:t>劃</a:t>
            </a:r>
            <a:endParaRPr lang="en-US" altLang="zh-TW" sz="2400" dirty="0" smtClean="0">
              <a:solidFill>
                <a:srgbClr val="FF0000"/>
              </a:solidFill>
              <a:latin typeface="Calibri"/>
              <a:ea typeface="Heiti TC Light"/>
              <a:cs typeface="Calibri"/>
            </a:endParaRPr>
          </a:p>
          <a:p>
            <a:pPr algn="ctr" defTabSz="457200">
              <a:tabLst>
                <a:tab pos="114300" algn="l"/>
              </a:tabLst>
            </a:pPr>
            <a:r>
              <a:rPr lang="en-US" sz="2400" dirty="0">
                <a:solidFill>
                  <a:srgbClr val="FF0000"/>
                </a:solidFill>
                <a:latin typeface="Calibri"/>
                <a:ea typeface="Heiti TC Light"/>
                <a:cs typeface="Calibri"/>
              </a:rPr>
              <a:t>2 TO 3 YEAR </a:t>
            </a:r>
            <a:r>
              <a:rPr lang="en-US" sz="2400" dirty="0" smtClean="0">
                <a:solidFill>
                  <a:srgbClr val="FF0000"/>
                </a:solidFill>
                <a:latin typeface="Calibri"/>
                <a:ea typeface="Heiti TC Light"/>
                <a:cs typeface="Calibri"/>
              </a:rPr>
              <a:t>PLAN</a:t>
            </a:r>
            <a:r>
              <a:rPr lang="zh-TW" altLang="en-US" sz="2400" dirty="0" smtClean="0">
                <a:solidFill>
                  <a:srgbClr val="FF0000"/>
                </a:solidFill>
                <a:latin typeface="Calibri"/>
                <a:ea typeface="Heiti TC Light"/>
                <a:cs typeface="Calibri"/>
              </a:rPr>
              <a:t> </a:t>
            </a:r>
            <a:endParaRPr lang="en-US" sz="2200" dirty="0" smtClean="0">
              <a:solidFill>
                <a:srgbClr val="FF0000"/>
              </a:solidFill>
              <a:latin typeface="Calibri"/>
              <a:ea typeface="Heiti TC Light"/>
              <a:cs typeface="Calibri"/>
            </a:endParaRPr>
          </a:p>
        </p:txBody>
      </p:sp>
      <p:pic>
        <p:nvPicPr>
          <p:cNvPr id="26" name="Picture 25" descr="WorkingGrap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58" y="1157676"/>
            <a:ext cx="3165488" cy="30006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84919" y="945513"/>
            <a:ext cx="3478649" cy="33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0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889527" y="1781362"/>
            <a:ext cx="2174285" cy="287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6" name="群組 1"/>
          <p:cNvGrpSpPr>
            <a:grpSpLocks/>
          </p:cNvGrpSpPr>
          <p:nvPr/>
        </p:nvGrpSpPr>
        <p:grpSpPr bwMode="auto">
          <a:xfrm>
            <a:off x="-14288" y="912027"/>
            <a:ext cx="2571751" cy="1684735"/>
            <a:chOff x="61757" y="296080"/>
            <a:chExt cx="3262980" cy="2755581"/>
          </a:xfrm>
        </p:grpSpPr>
        <p:sp>
          <p:nvSpPr>
            <p:cNvPr id="3" name="橢圓 2"/>
            <p:cNvSpPr/>
            <p:nvPr/>
          </p:nvSpPr>
          <p:spPr>
            <a:xfrm>
              <a:off x="61757" y="296080"/>
              <a:ext cx="3262980" cy="275558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橢圓 4"/>
            <p:cNvSpPr/>
            <p:nvPr/>
          </p:nvSpPr>
          <p:spPr>
            <a:xfrm>
              <a:off x="539119" y="699194"/>
              <a:ext cx="2308255" cy="1949353"/>
            </a:xfrm>
            <a:prstGeom prst="rect">
              <a:avLst/>
            </a:prstGeom>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algn="ctr" defTabSz="2933700">
                <a:lnSpc>
                  <a:spcPct val="90000"/>
                </a:lnSpc>
                <a:spcBef>
                  <a:spcPct val="0"/>
                </a:spcBef>
                <a:spcAft>
                  <a:spcPct val="35000"/>
                </a:spcAft>
                <a:defRPr/>
              </a:pPr>
              <a:r>
                <a:rPr lang="zh-TW" altLang="en-US" sz="6000" b="1" dirty="0">
                  <a:solidFill>
                    <a:srgbClr val="FFFF00"/>
                  </a:solidFill>
                  <a:effectLst>
                    <a:outerShdw blurRad="38100" dist="38100" dir="2700000" algn="tl">
                      <a:srgbClr val="000000"/>
                    </a:outerShdw>
                  </a:effectLst>
                  <a:latin typeface="Calibri"/>
                  <a:ea typeface="Heiti TC Light"/>
                  <a:cs typeface="Calibri"/>
                </a:rPr>
                <a:t>打工收入</a:t>
              </a:r>
              <a:endParaRPr lang="zh-TW" altLang="en-US" sz="6000" dirty="0">
                <a:solidFill>
                  <a:srgbClr val="FFFF00"/>
                </a:solidFill>
                <a:latin typeface="Calibri"/>
                <a:ea typeface="Heiti TC Light"/>
                <a:cs typeface="Calibri"/>
              </a:endParaRPr>
            </a:p>
          </p:txBody>
        </p:sp>
      </p:grpSp>
      <p:grpSp>
        <p:nvGrpSpPr>
          <p:cNvPr id="8" name="群組 4"/>
          <p:cNvGrpSpPr>
            <a:grpSpLocks/>
          </p:cNvGrpSpPr>
          <p:nvPr/>
        </p:nvGrpSpPr>
        <p:grpSpPr bwMode="auto">
          <a:xfrm>
            <a:off x="2039942" y="3432572"/>
            <a:ext cx="3563937" cy="1684734"/>
            <a:chOff x="4310238" y="2384311"/>
            <a:chExt cx="3069816" cy="3038257"/>
          </a:xfrm>
        </p:grpSpPr>
        <p:sp>
          <p:nvSpPr>
            <p:cNvPr id="6" name="橢圓 5"/>
            <p:cNvSpPr/>
            <p:nvPr/>
          </p:nvSpPr>
          <p:spPr>
            <a:xfrm>
              <a:off x="4310238" y="2384311"/>
              <a:ext cx="3069816" cy="303825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橢圓 4"/>
            <p:cNvSpPr/>
            <p:nvPr/>
          </p:nvSpPr>
          <p:spPr>
            <a:xfrm>
              <a:off x="4434671" y="2828776"/>
              <a:ext cx="2852400" cy="2149326"/>
            </a:xfrm>
            <a:prstGeom prst="rect">
              <a:avLst/>
            </a:prstGeom>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algn="ctr" defTabSz="2933700">
                <a:lnSpc>
                  <a:spcPct val="90000"/>
                </a:lnSpc>
                <a:spcBef>
                  <a:spcPct val="0"/>
                </a:spcBef>
                <a:spcAft>
                  <a:spcPct val="35000"/>
                </a:spcAft>
                <a:defRPr/>
              </a:pPr>
              <a:r>
                <a:rPr lang="zh-TW" altLang="en-US" sz="6000" b="1" dirty="0">
                  <a:solidFill>
                    <a:srgbClr val="FFFF00"/>
                  </a:solidFill>
                  <a:effectLst>
                    <a:outerShdw blurRad="38100" dist="38100" dir="2700000" algn="tl">
                      <a:srgbClr val="000000">
                        <a:alpha val="43137"/>
                      </a:srgbClr>
                    </a:outerShdw>
                  </a:effectLst>
                  <a:latin typeface="Calibri"/>
                  <a:ea typeface="Heiti TC Light"/>
                  <a:cs typeface="Calibri"/>
                </a:rPr>
                <a:t>永續收入</a:t>
              </a:r>
            </a:p>
          </p:txBody>
        </p:sp>
      </p:grpSp>
      <p:sp>
        <p:nvSpPr>
          <p:cNvPr id="9" name="弧形箭號 (下彎) 8"/>
          <p:cNvSpPr/>
          <p:nvPr/>
        </p:nvSpPr>
        <p:spPr>
          <a:xfrm rot="17939551">
            <a:off x="2427097" y="2167137"/>
            <a:ext cx="1194197" cy="1041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CA">
              <a:solidFill>
                <a:srgbClr val="FFFFFF"/>
              </a:solidFill>
              <a:latin typeface="Calibri"/>
              <a:ea typeface="Heiti TC Light"/>
              <a:cs typeface="Calibri"/>
            </a:endParaRPr>
          </a:p>
        </p:txBody>
      </p:sp>
      <p:sp>
        <p:nvSpPr>
          <p:cNvPr id="11" name="向右箭號 10"/>
          <p:cNvSpPr>
            <a:spLocks noChangeArrowheads="1"/>
          </p:cNvSpPr>
          <p:nvPr/>
        </p:nvSpPr>
        <p:spPr bwMode="auto">
          <a:xfrm>
            <a:off x="2563813" y="1549012"/>
            <a:ext cx="1223962" cy="410765"/>
          </a:xfrm>
          <a:prstGeom prst="rightArrow">
            <a:avLst>
              <a:gd name="adj1" fmla="val 50000"/>
              <a:gd name="adj2" fmla="val 50003"/>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0" fontAlgn="base" hangingPunct="0">
              <a:spcBef>
                <a:spcPct val="0"/>
              </a:spcBef>
              <a:spcAft>
                <a:spcPct val="0"/>
              </a:spcAft>
              <a:buFontTx/>
              <a:buNone/>
            </a:pPr>
            <a:endParaRPr lang="en-CA" altLang="zh-TW" sz="1800">
              <a:solidFill>
                <a:srgbClr val="FFFFFF"/>
              </a:solidFill>
              <a:latin typeface="Calibri"/>
              <a:ea typeface="Heiti TC Light"/>
              <a:cs typeface="Calibri"/>
            </a:endParaRPr>
          </a:p>
        </p:txBody>
      </p:sp>
      <p:grpSp>
        <p:nvGrpSpPr>
          <p:cNvPr id="10" name="群組 12"/>
          <p:cNvGrpSpPr>
            <a:grpSpLocks/>
          </p:cNvGrpSpPr>
          <p:nvPr/>
        </p:nvGrpSpPr>
        <p:grpSpPr bwMode="auto">
          <a:xfrm>
            <a:off x="3749685" y="864402"/>
            <a:ext cx="3440113" cy="2034779"/>
            <a:chOff x="4310238" y="2384311"/>
            <a:chExt cx="3069816" cy="3038257"/>
          </a:xfrm>
        </p:grpSpPr>
        <p:sp>
          <p:nvSpPr>
            <p:cNvPr id="14" name="橢圓 13"/>
            <p:cNvSpPr/>
            <p:nvPr/>
          </p:nvSpPr>
          <p:spPr>
            <a:xfrm>
              <a:off x="4310238" y="2384311"/>
              <a:ext cx="3069816" cy="303825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橢圓 4"/>
            <p:cNvSpPr/>
            <p:nvPr/>
          </p:nvSpPr>
          <p:spPr>
            <a:xfrm>
              <a:off x="4759307" y="2828760"/>
              <a:ext cx="2171678" cy="2149358"/>
            </a:xfrm>
            <a:prstGeom prst="rect">
              <a:avLst/>
            </a:prstGeom>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algn="ctr" defTabSz="2933700">
                <a:lnSpc>
                  <a:spcPct val="90000"/>
                </a:lnSpc>
                <a:spcBef>
                  <a:spcPct val="0"/>
                </a:spcBef>
                <a:spcAft>
                  <a:spcPct val="35000"/>
                </a:spcAft>
                <a:defRPr/>
              </a:pPr>
              <a:endParaRPr lang="zh-TW" altLang="en-US" sz="6600" b="1" dirty="0">
                <a:solidFill>
                  <a:srgbClr val="FFFF00"/>
                </a:solidFill>
                <a:effectLst>
                  <a:outerShdw blurRad="38100" dist="38100" dir="2700000" algn="tl">
                    <a:srgbClr val="000000">
                      <a:alpha val="43137"/>
                    </a:srgbClr>
                  </a:outerShdw>
                </a:effectLst>
                <a:latin typeface="Calibri"/>
                <a:ea typeface="Heiti TC Light"/>
                <a:cs typeface="Calibri"/>
              </a:endParaRPr>
            </a:p>
          </p:txBody>
        </p:sp>
      </p:grpSp>
      <p:sp>
        <p:nvSpPr>
          <p:cNvPr id="13" name="橢圓 12"/>
          <p:cNvSpPr>
            <a:spLocks noChangeArrowheads="1"/>
          </p:cNvSpPr>
          <p:nvPr/>
        </p:nvSpPr>
        <p:spPr bwMode="auto">
          <a:xfrm>
            <a:off x="3944955" y="1599010"/>
            <a:ext cx="3036887" cy="1208484"/>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0" fontAlgn="base" hangingPunct="0">
              <a:spcBef>
                <a:spcPct val="0"/>
              </a:spcBef>
              <a:spcAft>
                <a:spcPct val="0"/>
              </a:spcAft>
              <a:buFontTx/>
              <a:buNone/>
            </a:pPr>
            <a:endParaRPr lang="zh-TW" altLang="en-US" sz="1800">
              <a:solidFill>
                <a:srgbClr val="FFFFFF"/>
              </a:solidFill>
              <a:latin typeface="Calibri"/>
              <a:ea typeface="Heiti TC Light"/>
              <a:cs typeface="Calibri"/>
            </a:endParaRPr>
          </a:p>
        </p:txBody>
      </p:sp>
      <p:cxnSp>
        <p:nvCxnSpPr>
          <p:cNvPr id="22" name="直線接點 21"/>
          <p:cNvCxnSpPr>
            <a:cxnSpLocks noChangeShapeType="1"/>
          </p:cNvCxnSpPr>
          <p:nvPr/>
        </p:nvCxnSpPr>
        <p:spPr bwMode="auto">
          <a:xfrm>
            <a:off x="3816362" y="1585913"/>
            <a:ext cx="324802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3" name="矩形 22"/>
          <p:cNvSpPr/>
          <p:nvPr/>
        </p:nvSpPr>
        <p:spPr>
          <a:xfrm>
            <a:off x="4319595" y="1676408"/>
            <a:ext cx="2160587" cy="1107996"/>
          </a:xfrm>
          <a:prstGeom prst="rect">
            <a:avLst/>
          </a:prstGeom>
        </p:spPr>
        <p:txBody>
          <a:bodyPr>
            <a:spAutoFit/>
          </a:bodyPr>
          <a:lstStyle/>
          <a:p>
            <a:pPr algn="ctr" defTabSz="2933700">
              <a:lnSpc>
                <a:spcPct val="90000"/>
              </a:lnSpc>
              <a:spcBef>
                <a:spcPct val="0"/>
              </a:spcBef>
              <a:spcAft>
                <a:spcPct val="35000"/>
              </a:spcAft>
              <a:defRPr/>
            </a:pPr>
            <a:r>
              <a:rPr lang="zh-TW" altLang="en-US" sz="7200" b="1" dirty="0">
                <a:solidFill>
                  <a:srgbClr val="FFFF00"/>
                </a:solidFill>
                <a:effectLst>
                  <a:outerShdw blurRad="38100" dist="38100" dir="2700000" algn="tl">
                    <a:srgbClr val="000000">
                      <a:alpha val="43137"/>
                    </a:srgbClr>
                  </a:outerShdw>
                </a:effectLst>
                <a:latin typeface="Calibri"/>
                <a:ea typeface="Heiti TC Light"/>
                <a:cs typeface="Calibri"/>
              </a:rPr>
              <a:t>支出</a:t>
            </a:r>
          </a:p>
        </p:txBody>
      </p:sp>
      <p:cxnSp>
        <p:nvCxnSpPr>
          <p:cNvPr id="25" name="直線接點 24"/>
          <p:cNvCxnSpPr>
            <a:cxnSpLocks noChangeShapeType="1"/>
          </p:cNvCxnSpPr>
          <p:nvPr/>
        </p:nvCxnSpPr>
        <p:spPr bwMode="auto">
          <a:xfrm flipH="1">
            <a:off x="4789494" y="932260"/>
            <a:ext cx="681037" cy="63698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 name="矩形 25"/>
          <p:cNvSpPr/>
          <p:nvPr/>
        </p:nvSpPr>
        <p:spPr>
          <a:xfrm rot="1490697">
            <a:off x="5029200" y="993064"/>
            <a:ext cx="2160588" cy="656590"/>
          </a:xfrm>
          <a:prstGeom prst="rect">
            <a:avLst/>
          </a:prstGeom>
        </p:spPr>
        <p:txBody>
          <a:bodyPr>
            <a:spAutoFit/>
          </a:bodyPr>
          <a:lstStyle/>
          <a:p>
            <a:pPr algn="ctr" defTabSz="2933700">
              <a:lnSpc>
                <a:spcPct val="90000"/>
              </a:lnSpc>
              <a:spcBef>
                <a:spcPct val="0"/>
              </a:spcBef>
              <a:spcAft>
                <a:spcPct val="35000"/>
              </a:spcAft>
              <a:defRPr/>
            </a:pPr>
            <a:r>
              <a:rPr lang="zh-TW" altLang="en-US" sz="4000" b="1" dirty="0">
                <a:solidFill>
                  <a:srgbClr val="FFFF00"/>
                </a:solidFill>
                <a:effectLst>
                  <a:outerShdw blurRad="38100" dist="38100" dir="2700000" algn="tl">
                    <a:srgbClr val="000000">
                      <a:alpha val="43137"/>
                    </a:srgbClr>
                  </a:outerShdw>
                </a:effectLst>
                <a:latin typeface="Calibri"/>
                <a:ea typeface="Heiti TC Light"/>
                <a:cs typeface="Calibri"/>
              </a:rPr>
              <a:t>儲蓄</a:t>
            </a:r>
          </a:p>
        </p:txBody>
      </p:sp>
      <p:sp>
        <p:nvSpPr>
          <p:cNvPr id="27" name="矩形 26"/>
          <p:cNvSpPr/>
          <p:nvPr/>
        </p:nvSpPr>
        <p:spPr>
          <a:xfrm rot="19267029">
            <a:off x="3625850" y="1036249"/>
            <a:ext cx="2160588" cy="600164"/>
          </a:xfrm>
          <a:prstGeom prst="rect">
            <a:avLst/>
          </a:prstGeom>
        </p:spPr>
        <p:txBody>
          <a:bodyPr>
            <a:spAutoFit/>
          </a:bodyPr>
          <a:lstStyle/>
          <a:p>
            <a:pPr algn="ctr" defTabSz="2933700">
              <a:lnSpc>
                <a:spcPct val="90000"/>
              </a:lnSpc>
              <a:spcBef>
                <a:spcPct val="0"/>
              </a:spcBef>
              <a:spcAft>
                <a:spcPct val="35000"/>
              </a:spcAft>
              <a:defRPr/>
            </a:pPr>
            <a:r>
              <a:rPr lang="zh-TW" altLang="en-US" sz="3600" b="1" dirty="0">
                <a:solidFill>
                  <a:srgbClr val="FFFF00"/>
                </a:solidFill>
                <a:effectLst>
                  <a:outerShdw blurRad="38100" dist="38100" dir="2700000" algn="tl">
                    <a:srgbClr val="000000">
                      <a:alpha val="43137"/>
                    </a:srgbClr>
                  </a:outerShdw>
                </a:effectLst>
                <a:latin typeface="Calibri"/>
                <a:ea typeface="Heiti TC Light"/>
                <a:cs typeface="Calibri"/>
              </a:rPr>
              <a:t>投資</a:t>
            </a:r>
          </a:p>
        </p:txBody>
      </p:sp>
      <p:sp>
        <p:nvSpPr>
          <p:cNvPr id="30" name="弧形箭號 (左彎) 29"/>
          <p:cNvSpPr>
            <a:spLocks noChangeArrowheads="1"/>
          </p:cNvSpPr>
          <p:nvPr/>
        </p:nvSpPr>
        <p:spPr bwMode="auto">
          <a:xfrm rot="1146248">
            <a:off x="5816600" y="3014665"/>
            <a:ext cx="1157288" cy="1497806"/>
          </a:xfrm>
          <a:prstGeom prst="curvedLeftArrow">
            <a:avLst>
              <a:gd name="adj1" fmla="val 24998"/>
              <a:gd name="adj2" fmla="val 50004"/>
              <a:gd name="adj3" fmla="val 25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0" fontAlgn="base" hangingPunct="0">
              <a:spcBef>
                <a:spcPct val="0"/>
              </a:spcBef>
              <a:spcAft>
                <a:spcPct val="0"/>
              </a:spcAft>
              <a:buFontTx/>
              <a:buNone/>
            </a:pPr>
            <a:endParaRPr lang="en-CA" altLang="zh-TW" sz="1800">
              <a:solidFill>
                <a:srgbClr val="FFFFFF"/>
              </a:solidFill>
              <a:latin typeface="Calibri"/>
              <a:ea typeface="Heiti TC Light"/>
              <a:cs typeface="Calibri"/>
            </a:endParaRPr>
          </a:p>
        </p:txBody>
      </p:sp>
      <p:sp>
        <p:nvSpPr>
          <p:cNvPr id="31" name="矩形 30"/>
          <p:cNvSpPr/>
          <p:nvPr/>
        </p:nvSpPr>
        <p:spPr>
          <a:xfrm rot="1417951">
            <a:off x="2139950" y="2537321"/>
            <a:ext cx="5195888" cy="1261884"/>
          </a:xfrm>
          <a:prstGeom prst="rect">
            <a:avLst/>
          </a:prstGeom>
        </p:spPr>
        <p:txBody>
          <a:bodyPr>
            <a:spAutoFit/>
          </a:bodyPr>
          <a:lstStyle/>
          <a:p>
            <a:pPr marL="419100" indent="-382588" algn="ctr" defTabSz="914400" fontAlgn="base">
              <a:spcBef>
                <a:spcPct val="0"/>
              </a:spcBef>
              <a:spcAft>
                <a:spcPct val="0"/>
              </a:spcAft>
              <a:defRPr/>
            </a:pPr>
            <a:r>
              <a:rPr lang="zh-TW" altLang="en-US" sz="4800" b="1" dirty="0" smtClean="0">
                <a:solidFill>
                  <a:srgbClr val="FFC000"/>
                </a:solidFill>
                <a:effectLst>
                  <a:outerShdw blurRad="38100" dist="38100" dir="2700000" algn="tl">
                    <a:srgbClr val="000000"/>
                  </a:outerShdw>
                </a:effectLst>
                <a:latin typeface="Calibri"/>
                <a:ea typeface="Heiti TC Light"/>
                <a:cs typeface="Calibri"/>
              </a:rPr>
              <a:t>超</a:t>
            </a:r>
            <a:r>
              <a:rPr lang="zh-TW" altLang="en-US" sz="4800" b="1" dirty="0">
                <a:solidFill>
                  <a:srgbClr val="FFC000"/>
                </a:solidFill>
                <a:effectLst>
                  <a:outerShdw blurRad="38100" dist="38100" dir="2700000" algn="tl">
                    <a:srgbClr val="000000"/>
                  </a:outerShdw>
                </a:effectLst>
                <a:latin typeface="Calibri"/>
                <a:ea typeface="Heiti TC Light"/>
                <a:cs typeface="Calibri"/>
              </a:rPr>
              <a:t>連</a:t>
            </a:r>
            <a:r>
              <a:rPr lang="zh-TW" altLang="en-US" sz="4800" b="1" dirty="0" smtClean="0">
                <a:solidFill>
                  <a:srgbClr val="FFC000"/>
                </a:solidFill>
                <a:effectLst>
                  <a:outerShdw blurRad="38100" dist="38100" dir="2700000" algn="tl">
                    <a:srgbClr val="000000"/>
                  </a:outerShdw>
                </a:effectLst>
                <a:latin typeface="Calibri"/>
                <a:ea typeface="Heiti TC Light"/>
                <a:cs typeface="Calibri"/>
              </a:rPr>
              <a:t>鎖™事業</a:t>
            </a:r>
            <a:endParaRPr lang="en-US" altLang="zh-TW" sz="4800" b="1" dirty="0" smtClean="0">
              <a:solidFill>
                <a:srgbClr val="FFC000"/>
              </a:solidFill>
              <a:effectLst>
                <a:outerShdw blurRad="38100" dist="38100" dir="2700000" algn="tl">
                  <a:srgbClr val="000000"/>
                </a:outerShdw>
              </a:effectLst>
              <a:latin typeface="Calibri"/>
              <a:ea typeface="Heiti TC Light"/>
              <a:cs typeface="Calibri"/>
            </a:endParaRPr>
          </a:p>
          <a:p>
            <a:pPr marL="419100" indent="-382588" algn="ctr" defTabSz="914400" fontAlgn="base">
              <a:spcBef>
                <a:spcPct val="0"/>
              </a:spcBef>
              <a:spcAft>
                <a:spcPct val="0"/>
              </a:spcAft>
              <a:defRPr/>
            </a:pPr>
            <a:r>
              <a:rPr lang="en-US" altLang="zh-TW" sz="2800" b="1" dirty="0" err="1" smtClean="0">
                <a:solidFill>
                  <a:srgbClr val="FFC000"/>
                </a:solidFill>
                <a:effectLst>
                  <a:outerShdw blurRad="38100" dist="38100" dir="2700000" algn="tl">
                    <a:srgbClr val="000000"/>
                  </a:outerShdw>
                </a:effectLst>
                <a:latin typeface="Calibri"/>
                <a:ea typeface="Heiti TC Light"/>
                <a:cs typeface="Calibri"/>
              </a:rPr>
              <a:t>UnFranchise</a:t>
            </a:r>
            <a:r>
              <a:rPr lang="en-US" altLang="zh-TW" sz="2800" b="1" dirty="0" smtClean="0">
                <a:solidFill>
                  <a:srgbClr val="FFC000"/>
                </a:solidFill>
                <a:effectLst>
                  <a:outerShdw blurRad="38100" dist="38100" dir="2700000" algn="tl">
                    <a:srgbClr val="000000"/>
                  </a:outerShdw>
                </a:effectLst>
                <a:latin typeface="Calibri"/>
                <a:ea typeface="Heiti TC Light"/>
                <a:cs typeface="Calibri"/>
              </a:rPr>
              <a:t>™ Business</a:t>
            </a:r>
            <a:endParaRPr lang="en-US" altLang="zh-TW" sz="2800" b="1" dirty="0">
              <a:solidFill>
                <a:srgbClr val="FFC000"/>
              </a:solidFill>
              <a:effectLst>
                <a:outerShdw blurRad="38100" dist="38100" dir="2700000" algn="tl">
                  <a:srgbClr val="000000"/>
                </a:outerShdw>
              </a:effectLst>
              <a:latin typeface="Calibri"/>
              <a:ea typeface="Heiti TC Light"/>
              <a:cs typeface="Calibri"/>
            </a:endParaRPr>
          </a:p>
        </p:txBody>
      </p:sp>
      <p:grpSp>
        <p:nvGrpSpPr>
          <p:cNvPr id="12" name="群組 32"/>
          <p:cNvGrpSpPr>
            <a:grpSpLocks/>
          </p:cNvGrpSpPr>
          <p:nvPr/>
        </p:nvGrpSpPr>
        <p:grpSpPr bwMode="auto">
          <a:xfrm>
            <a:off x="6478588" y="35719"/>
            <a:ext cx="2571750" cy="647700"/>
            <a:chOff x="61757" y="296080"/>
            <a:chExt cx="3262980" cy="2755581"/>
          </a:xfrm>
        </p:grpSpPr>
        <p:sp>
          <p:nvSpPr>
            <p:cNvPr id="34" name="橢圓 33"/>
            <p:cNvSpPr/>
            <p:nvPr/>
          </p:nvSpPr>
          <p:spPr>
            <a:xfrm>
              <a:off x="61757" y="296080"/>
              <a:ext cx="3262980" cy="275558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橢圓 4"/>
            <p:cNvSpPr/>
            <p:nvPr/>
          </p:nvSpPr>
          <p:spPr>
            <a:xfrm>
              <a:off x="126211" y="701313"/>
              <a:ext cx="3107887" cy="1945116"/>
            </a:xfrm>
            <a:prstGeom prst="rect">
              <a:avLst/>
            </a:prstGeom>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algn="ctr" defTabSz="2933700">
                <a:lnSpc>
                  <a:spcPct val="90000"/>
                </a:lnSpc>
                <a:spcBef>
                  <a:spcPct val="0"/>
                </a:spcBef>
                <a:spcAft>
                  <a:spcPct val="35000"/>
                </a:spcAft>
                <a:defRPr/>
              </a:pPr>
              <a:r>
                <a:rPr lang="zh-TW" altLang="en-US" sz="4000" b="1" dirty="0">
                  <a:solidFill>
                    <a:srgbClr val="FFFF00"/>
                  </a:solidFill>
                  <a:effectLst>
                    <a:outerShdw blurRad="38100" dist="38100" dir="2700000" algn="tl">
                      <a:srgbClr val="000000">
                        <a:alpha val="43137"/>
                      </a:srgbClr>
                    </a:outerShdw>
                  </a:effectLst>
                  <a:latin typeface="Calibri"/>
                  <a:ea typeface="Heiti TC Light"/>
                  <a:cs typeface="Calibri"/>
                </a:rPr>
                <a:t>儲蓄收入</a:t>
              </a:r>
            </a:p>
          </p:txBody>
        </p:sp>
      </p:grpSp>
      <p:grpSp>
        <p:nvGrpSpPr>
          <p:cNvPr id="16" name="群組 35"/>
          <p:cNvGrpSpPr>
            <a:grpSpLocks/>
          </p:cNvGrpSpPr>
          <p:nvPr/>
        </p:nvGrpSpPr>
        <p:grpSpPr bwMode="auto">
          <a:xfrm>
            <a:off x="2039938" y="25004"/>
            <a:ext cx="2570162" cy="647700"/>
            <a:chOff x="61757" y="296080"/>
            <a:chExt cx="3262980" cy="2755581"/>
          </a:xfrm>
        </p:grpSpPr>
        <p:sp>
          <p:nvSpPr>
            <p:cNvPr id="37" name="橢圓 36"/>
            <p:cNvSpPr/>
            <p:nvPr/>
          </p:nvSpPr>
          <p:spPr>
            <a:xfrm>
              <a:off x="61757" y="296080"/>
              <a:ext cx="3262980" cy="275558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橢圓 4"/>
            <p:cNvSpPr/>
            <p:nvPr/>
          </p:nvSpPr>
          <p:spPr>
            <a:xfrm>
              <a:off x="126251" y="701313"/>
              <a:ext cx="3107793" cy="1945116"/>
            </a:xfrm>
            <a:prstGeom prst="rect">
              <a:avLst/>
            </a:prstGeom>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algn="ctr" defTabSz="2933700">
                <a:lnSpc>
                  <a:spcPct val="90000"/>
                </a:lnSpc>
                <a:spcBef>
                  <a:spcPct val="0"/>
                </a:spcBef>
                <a:spcAft>
                  <a:spcPct val="35000"/>
                </a:spcAft>
                <a:defRPr/>
              </a:pPr>
              <a:r>
                <a:rPr lang="zh-TW" altLang="en-US" sz="4000" b="1" dirty="0">
                  <a:solidFill>
                    <a:srgbClr val="FFFF00"/>
                  </a:solidFill>
                  <a:effectLst>
                    <a:outerShdw blurRad="38100" dist="38100" dir="2700000" algn="tl">
                      <a:srgbClr val="000000">
                        <a:alpha val="43137"/>
                      </a:srgbClr>
                    </a:outerShdw>
                  </a:effectLst>
                  <a:latin typeface="Calibri"/>
                  <a:ea typeface="Heiti TC Light"/>
                  <a:cs typeface="Calibri"/>
                </a:rPr>
                <a:t>投資收入</a:t>
              </a:r>
            </a:p>
          </p:txBody>
        </p:sp>
      </p:grpSp>
      <p:sp>
        <p:nvSpPr>
          <p:cNvPr id="40" name="流程圖: 程序 39"/>
          <p:cNvSpPr>
            <a:spLocks noChangeArrowheads="1"/>
          </p:cNvSpPr>
          <p:nvPr/>
        </p:nvSpPr>
        <p:spPr bwMode="auto">
          <a:xfrm>
            <a:off x="7323138" y="942976"/>
            <a:ext cx="1352550" cy="472676"/>
          </a:xfrm>
          <a:prstGeom prst="flowChartProcess">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0" fontAlgn="base" hangingPunct="0">
              <a:spcBef>
                <a:spcPct val="0"/>
              </a:spcBef>
              <a:spcAft>
                <a:spcPct val="0"/>
              </a:spcAft>
              <a:buFontTx/>
              <a:buNone/>
            </a:pPr>
            <a:r>
              <a:rPr lang="zh-TW" altLang="en-US" sz="2800" b="1" dirty="0">
                <a:solidFill>
                  <a:srgbClr val="FFFFFF"/>
                </a:solidFill>
                <a:latin typeface="Calibri"/>
                <a:ea typeface="Heiti TC Light"/>
                <a:cs typeface="Calibri"/>
              </a:rPr>
              <a:t>銀行</a:t>
            </a:r>
            <a:endParaRPr lang="en-CA" altLang="zh-TW" sz="2800" b="1" dirty="0">
              <a:solidFill>
                <a:srgbClr val="FFFFFF"/>
              </a:solidFill>
              <a:latin typeface="Calibri"/>
              <a:ea typeface="Heiti TC Light"/>
              <a:cs typeface="Calibri"/>
            </a:endParaRPr>
          </a:p>
        </p:txBody>
      </p:sp>
      <p:sp>
        <p:nvSpPr>
          <p:cNvPr id="45" name="矩形 44"/>
          <p:cNvSpPr>
            <a:spLocks noChangeArrowheads="1"/>
          </p:cNvSpPr>
          <p:nvPr/>
        </p:nvSpPr>
        <p:spPr bwMode="auto">
          <a:xfrm rot="-1038911">
            <a:off x="3163948" y="645987"/>
            <a:ext cx="1811337" cy="511708"/>
          </a:xfrm>
          <a:prstGeom prst="rect">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0" fontAlgn="base" hangingPunct="0">
              <a:spcBef>
                <a:spcPct val="0"/>
              </a:spcBef>
              <a:spcAft>
                <a:spcPct val="0"/>
              </a:spcAft>
              <a:buFontTx/>
              <a:buNone/>
            </a:pPr>
            <a:r>
              <a:rPr lang="zh-TW" altLang="en-US" b="1" dirty="0" smtClean="0">
                <a:solidFill>
                  <a:srgbClr val="FFFFFF"/>
                </a:solidFill>
                <a:latin typeface="Calibri"/>
                <a:ea typeface="Heiti TC Light"/>
                <a:cs typeface="Calibri"/>
              </a:rPr>
              <a:t>股票基金</a:t>
            </a:r>
            <a:endParaRPr lang="en-CA" altLang="zh-TW" b="1" dirty="0">
              <a:solidFill>
                <a:srgbClr val="FFFFFF"/>
              </a:solidFill>
              <a:latin typeface="Calibri"/>
              <a:ea typeface="Heiti TC Light"/>
              <a:cs typeface="Calibri"/>
            </a:endParaRPr>
          </a:p>
        </p:txBody>
      </p:sp>
      <p:cxnSp>
        <p:nvCxnSpPr>
          <p:cNvPr id="48" name="直線單箭頭接點 47"/>
          <p:cNvCxnSpPr>
            <a:cxnSpLocks noChangeShapeType="1"/>
          </p:cNvCxnSpPr>
          <p:nvPr/>
        </p:nvCxnSpPr>
        <p:spPr bwMode="auto">
          <a:xfrm flipH="1" flipV="1">
            <a:off x="3876675" y="1219208"/>
            <a:ext cx="177800" cy="130969"/>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0" name="直線單箭頭接點 49"/>
          <p:cNvCxnSpPr>
            <a:cxnSpLocks noChangeShapeType="1"/>
            <a:endCxn id="37" idx="4"/>
          </p:cNvCxnSpPr>
          <p:nvPr/>
        </p:nvCxnSpPr>
        <p:spPr bwMode="auto">
          <a:xfrm flipH="1" flipV="1">
            <a:off x="3324225" y="672708"/>
            <a:ext cx="146050" cy="10596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2" name="直線單箭頭接點 51"/>
          <p:cNvCxnSpPr>
            <a:cxnSpLocks noChangeShapeType="1"/>
            <a:endCxn id="40" idx="1"/>
          </p:cNvCxnSpPr>
          <p:nvPr/>
        </p:nvCxnSpPr>
        <p:spPr bwMode="auto">
          <a:xfrm>
            <a:off x="6686550" y="1162053"/>
            <a:ext cx="636588" cy="1726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6" name="直線單箭頭接點 55"/>
          <p:cNvCxnSpPr>
            <a:cxnSpLocks noChangeShapeType="1"/>
            <a:stCxn id="40" idx="0"/>
          </p:cNvCxnSpPr>
          <p:nvPr/>
        </p:nvCxnSpPr>
        <p:spPr bwMode="auto">
          <a:xfrm flipH="1" flipV="1">
            <a:off x="7885113" y="683419"/>
            <a:ext cx="114300" cy="25955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7" name="矩形 56"/>
          <p:cNvSpPr/>
          <p:nvPr/>
        </p:nvSpPr>
        <p:spPr>
          <a:xfrm>
            <a:off x="6583" y="4039357"/>
            <a:ext cx="2338413" cy="830997"/>
          </a:xfrm>
          <a:prstGeom prst="rect">
            <a:avLst/>
          </a:prstGeom>
          <a:noFill/>
        </p:spPr>
        <p:txBody>
          <a:bodyPr wrap="square">
            <a:spAutoFit/>
          </a:bodyPr>
          <a:lstStyle/>
          <a:p>
            <a:pPr algn="ctr" defTabSz="914400" eaLnBrk="0" fontAlgn="base" hangingPunct="0">
              <a:spcBef>
                <a:spcPct val="0"/>
              </a:spcBef>
              <a:spcAft>
                <a:spcPct val="0"/>
              </a:spcAft>
              <a:defRPr/>
            </a:pPr>
            <a:r>
              <a:rPr lang="en-US" altLang="zh-TW" sz="2400" b="1" dirty="0">
                <a:solidFill>
                  <a:srgbClr val="7030A0"/>
                </a:solidFill>
                <a:effectLst>
                  <a:outerShdw blurRad="38100" dist="38100" dir="2700000" algn="tl">
                    <a:srgbClr val="000000">
                      <a:alpha val="43137"/>
                    </a:srgbClr>
                  </a:outerShdw>
                </a:effectLst>
                <a:latin typeface="Calibri"/>
                <a:ea typeface="Heiti TC Light"/>
                <a:cs typeface="Calibri"/>
              </a:rPr>
              <a:t>2</a:t>
            </a:r>
            <a:r>
              <a:rPr lang="zh-TW" altLang="en-US" sz="2400" b="1" dirty="0">
                <a:solidFill>
                  <a:srgbClr val="7030A0"/>
                </a:solidFill>
                <a:effectLst>
                  <a:outerShdw blurRad="38100" dist="38100" dir="2700000" algn="tl">
                    <a:srgbClr val="000000">
                      <a:alpha val="43137"/>
                    </a:srgbClr>
                  </a:outerShdw>
                </a:effectLst>
                <a:latin typeface="Calibri"/>
                <a:ea typeface="Heiti TC Light"/>
                <a:cs typeface="Calibri"/>
              </a:rPr>
              <a:t>到</a:t>
            </a:r>
            <a:r>
              <a:rPr lang="en-US" altLang="zh-TW" sz="2400" b="1" dirty="0">
                <a:solidFill>
                  <a:srgbClr val="7030A0"/>
                </a:solidFill>
                <a:effectLst>
                  <a:outerShdw blurRad="38100" dist="38100" dir="2700000" algn="tl">
                    <a:srgbClr val="000000">
                      <a:alpha val="43137"/>
                    </a:srgbClr>
                  </a:outerShdw>
                </a:effectLst>
                <a:latin typeface="Calibri"/>
                <a:ea typeface="Heiti TC Light"/>
                <a:cs typeface="Calibri"/>
              </a:rPr>
              <a:t>3</a:t>
            </a:r>
            <a:r>
              <a:rPr lang="zh-TW" altLang="en-US" sz="2400" b="1" dirty="0">
                <a:solidFill>
                  <a:srgbClr val="7030A0"/>
                </a:solidFill>
                <a:effectLst>
                  <a:outerShdw blurRad="38100" dist="38100" dir="2700000" algn="tl">
                    <a:srgbClr val="000000">
                      <a:alpha val="43137"/>
                    </a:srgbClr>
                  </a:outerShdw>
                </a:effectLst>
                <a:latin typeface="Calibri"/>
                <a:ea typeface="Heiti TC Light"/>
                <a:cs typeface="Calibri"/>
              </a:rPr>
              <a:t>年</a:t>
            </a:r>
            <a:r>
              <a:rPr lang="zh-TW" altLang="en-US" sz="2400" b="1" dirty="0" smtClean="0">
                <a:solidFill>
                  <a:srgbClr val="7030A0"/>
                </a:solidFill>
                <a:effectLst>
                  <a:outerShdw blurRad="38100" dist="38100" dir="2700000" algn="tl">
                    <a:srgbClr val="000000">
                      <a:alpha val="43137"/>
                    </a:srgbClr>
                  </a:outerShdw>
                </a:effectLst>
                <a:latin typeface="Calibri"/>
                <a:ea typeface="Heiti TC Light"/>
                <a:cs typeface="Calibri"/>
              </a:rPr>
              <a:t>計劃</a:t>
            </a:r>
            <a:endParaRPr lang="en-US" altLang="zh-TW" sz="2400" b="1" dirty="0" smtClean="0">
              <a:solidFill>
                <a:srgbClr val="7030A0"/>
              </a:solidFill>
              <a:effectLst>
                <a:outerShdw blurRad="38100" dist="38100" dir="2700000" algn="tl">
                  <a:srgbClr val="000000">
                    <a:alpha val="43137"/>
                  </a:srgbClr>
                </a:outerShdw>
              </a:effectLst>
              <a:latin typeface="Calibri"/>
              <a:ea typeface="Heiti TC Light"/>
              <a:cs typeface="Calibri"/>
            </a:endParaRPr>
          </a:p>
          <a:p>
            <a:pPr algn="ctr" defTabSz="914400" eaLnBrk="0" fontAlgn="base" hangingPunct="0">
              <a:spcBef>
                <a:spcPct val="0"/>
              </a:spcBef>
              <a:spcAft>
                <a:spcPct val="0"/>
              </a:spcAft>
              <a:defRPr/>
            </a:pPr>
            <a:r>
              <a:rPr lang="en-US" sz="2400" dirty="0">
                <a:solidFill>
                  <a:srgbClr val="7030A0"/>
                </a:solidFill>
                <a:latin typeface="Calibri"/>
                <a:ea typeface="Heiti TC Light"/>
                <a:cs typeface="Calibri"/>
              </a:rPr>
              <a:t>The </a:t>
            </a:r>
            <a:r>
              <a:rPr lang="en-US" sz="2400" dirty="0" smtClean="0">
                <a:solidFill>
                  <a:srgbClr val="7030A0"/>
                </a:solidFill>
                <a:latin typeface="Calibri"/>
                <a:ea typeface="Heiti TC Light"/>
                <a:cs typeface="Calibri"/>
              </a:rPr>
              <a:t>2-3 </a:t>
            </a:r>
            <a:r>
              <a:rPr lang="en-US" sz="2400" dirty="0">
                <a:solidFill>
                  <a:srgbClr val="7030A0"/>
                </a:solidFill>
                <a:latin typeface="Calibri"/>
                <a:ea typeface="Heiti TC Light"/>
                <a:cs typeface="Calibri"/>
              </a:rPr>
              <a:t>Year </a:t>
            </a:r>
            <a:r>
              <a:rPr lang="en-US" sz="2400" dirty="0" smtClean="0">
                <a:solidFill>
                  <a:srgbClr val="7030A0"/>
                </a:solidFill>
                <a:latin typeface="Calibri"/>
                <a:ea typeface="Heiti TC Light"/>
                <a:cs typeface="Calibri"/>
              </a:rPr>
              <a:t>Plan</a:t>
            </a:r>
            <a:endParaRPr lang="en-US" sz="2400" dirty="0">
              <a:solidFill>
                <a:srgbClr val="7030A0"/>
              </a:solidFill>
              <a:latin typeface="Calibri"/>
              <a:ea typeface="Heiti TC Light"/>
              <a:cs typeface="Calibri"/>
            </a:endParaRPr>
          </a:p>
        </p:txBody>
      </p:sp>
      <p:sp>
        <p:nvSpPr>
          <p:cNvPr id="58" name="矩形 57"/>
          <p:cNvSpPr/>
          <p:nvPr/>
        </p:nvSpPr>
        <p:spPr>
          <a:xfrm>
            <a:off x="-19652" y="4672181"/>
            <a:ext cx="3807427" cy="461665"/>
          </a:xfrm>
          <a:prstGeom prst="rect">
            <a:avLst/>
          </a:prstGeom>
        </p:spPr>
        <p:txBody>
          <a:bodyPr wrap="square">
            <a:spAutoFit/>
          </a:bodyPr>
          <a:lstStyle/>
          <a:p>
            <a:pPr algn="ctr" defTabSz="914400" eaLnBrk="0" fontAlgn="base" hangingPunct="0">
              <a:spcBef>
                <a:spcPct val="0"/>
              </a:spcBef>
              <a:spcAft>
                <a:spcPct val="0"/>
              </a:spcAft>
              <a:defRPr/>
            </a:pPr>
            <a:r>
              <a:rPr lang="en-US" altLang="zh-TW" sz="2400" b="1" dirty="0">
                <a:solidFill>
                  <a:srgbClr val="FF0000"/>
                </a:solidFill>
                <a:effectLst>
                  <a:outerShdw blurRad="38100" dist="38100" dir="2700000" algn="tl">
                    <a:srgbClr val="000000">
                      <a:alpha val="43137"/>
                    </a:srgbClr>
                  </a:outerShdw>
                </a:effectLst>
                <a:latin typeface="Calibri"/>
                <a:ea typeface="Heiti TC Light"/>
                <a:cs typeface="Calibri"/>
              </a:rPr>
              <a:t>MPCP(</a:t>
            </a:r>
            <a:r>
              <a:rPr lang="zh-TW" altLang="en-US" sz="2400" b="1" dirty="0" smtClean="0">
                <a:solidFill>
                  <a:srgbClr val="FF0000"/>
                </a:solidFill>
                <a:effectLst>
                  <a:outerShdw blurRad="38100" dist="38100" dir="2700000" algn="tl">
                    <a:srgbClr val="000000">
                      <a:alpha val="43137"/>
                    </a:srgbClr>
                  </a:outerShdw>
                </a:effectLst>
                <a:latin typeface="Calibri"/>
                <a:ea typeface="Heiti TC Light"/>
                <a:cs typeface="Calibri"/>
              </a:rPr>
              <a:t>管理業積紅利計劃</a:t>
            </a:r>
            <a:r>
              <a:rPr lang="en-US" altLang="zh-TW" sz="2400" b="1" dirty="0" smtClean="0">
                <a:solidFill>
                  <a:srgbClr val="FF0000"/>
                </a:solidFill>
                <a:effectLst>
                  <a:outerShdw blurRad="38100" dist="38100" dir="2700000" algn="tl">
                    <a:srgbClr val="000000">
                      <a:alpha val="43137"/>
                    </a:srgbClr>
                  </a:outerShdw>
                </a:effectLst>
                <a:latin typeface="Calibri"/>
                <a:ea typeface="Heiti TC Light"/>
                <a:cs typeface="Calibri"/>
              </a:rPr>
              <a:t>)</a:t>
            </a:r>
            <a:endParaRPr lang="zh-TW" altLang="en-US" sz="2400" b="1" dirty="0">
              <a:solidFill>
                <a:srgbClr val="FF0000"/>
              </a:solidFill>
              <a:effectLst>
                <a:outerShdw blurRad="38100" dist="38100" dir="2700000" algn="tl">
                  <a:srgbClr val="000000">
                    <a:alpha val="43137"/>
                  </a:srgbClr>
                </a:outerShdw>
              </a:effectLst>
              <a:latin typeface="Calibri"/>
              <a:ea typeface="Heiti TC Light"/>
              <a:cs typeface="Calibri"/>
            </a:endParaRPr>
          </a:p>
        </p:txBody>
      </p:sp>
      <p:sp>
        <p:nvSpPr>
          <p:cNvPr id="36" name="TextBox 7"/>
          <p:cNvSpPr txBox="1"/>
          <p:nvPr/>
        </p:nvSpPr>
        <p:spPr>
          <a:xfrm>
            <a:off x="-30720" y="86175"/>
            <a:ext cx="2375717" cy="830997"/>
          </a:xfrm>
          <a:prstGeom prst="rect">
            <a:avLst/>
          </a:prstGeom>
        </p:spPr>
        <p:txBody>
          <a:bodyPr wrap="square">
            <a:spAutoFit/>
          </a:bodyPr>
          <a:lstStyle>
            <a:defPPr>
              <a:defRPr lang="en-US"/>
            </a:defPPr>
            <a:lvl1pPr algn="ctr" defTabSz="914400" eaLnBrk="0" fontAlgn="base" hangingPunct="0">
              <a:spcBef>
                <a:spcPct val="0"/>
              </a:spcBef>
              <a:spcAft>
                <a:spcPct val="0"/>
              </a:spcAft>
              <a:defRPr sz="2000" b="1">
                <a:solidFill>
                  <a:srgbClr val="FF0000"/>
                </a:solidFill>
                <a:effectLst>
                  <a:outerShdw blurRad="38100" dist="38100" dir="2700000" algn="tl">
                    <a:srgbClr val="000000">
                      <a:alpha val="43137"/>
                    </a:srgbClr>
                  </a:outerShdw>
                </a:effectLst>
                <a:latin typeface="微軟正黑體" panose="020B0604030504040204" pitchFamily="34" charset="-120"/>
              </a:defRPr>
            </a:lvl1pPr>
          </a:lstStyle>
          <a:p>
            <a:r>
              <a:rPr lang="en-US" sz="2400" dirty="0">
                <a:solidFill>
                  <a:srgbClr val="00B050"/>
                </a:solidFill>
                <a:latin typeface="Calibri"/>
                <a:ea typeface="Heiti TC Light"/>
                <a:cs typeface="Calibri"/>
              </a:rPr>
              <a:t>45</a:t>
            </a:r>
            <a:r>
              <a:rPr lang="zh-TW" altLang="en-US" sz="2400" dirty="0">
                <a:solidFill>
                  <a:srgbClr val="00B050"/>
                </a:solidFill>
                <a:latin typeface="Calibri"/>
                <a:ea typeface="Heiti TC Light"/>
                <a:cs typeface="Calibri"/>
              </a:rPr>
              <a:t>年計</a:t>
            </a:r>
            <a:r>
              <a:rPr lang="zh-TW" altLang="en-US" sz="2400" dirty="0" smtClean="0">
                <a:solidFill>
                  <a:srgbClr val="00B050"/>
                </a:solidFill>
                <a:latin typeface="Calibri"/>
                <a:ea typeface="Heiti TC Light"/>
                <a:cs typeface="Calibri"/>
              </a:rPr>
              <a:t>劃</a:t>
            </a:r>
            <a:endParaRPr lang="en-US" altLang="zh-TW" sz="2400" dirty="0" smtClean="0">
              <a:solidFill>
                <a:srgbClr val="00B050"/>
              </a:solidFill>
              <a:latin typeface="Calibri"/>
              <a:ea typeface="Heiti TC Light"/>
              <a:cs typeface="Calibri"/>
            </a:endParaRPr>
          </a:p>
          <a:p>
            <a:r>
              <a:rPr lang="en-US" sz="2400" dirty="0" smtClean="0">
                <a:solidFill>
                  <a:srgbClr val="00B050"/>
                </a:solidFill>
                <a:latin typeface="Calibri"/>
                <a:ea typeface="Heiti TC Light"/>
                <a:cs typeface="Calibri"/>
              </a:rPr>
              <a:t>The 45 Year Plan</a:t>
            </a:r>
            <a:endParaRPr lang="en-US" sz="2400" dirty="0">
              <a:solidFill>
                <a:srgbClr val="00B050"/>
              </a:solidFill>
              <a:latin typeface="Calibri"/>
              <a:ea typeface="Heiti TC Light"/>
              <a:cs typeface="Calibri"/>
            </a:endParaRPr>
          </a:p>
        </p:txBody>
      </p:sp>
    </p:spTree>
    <p:extLst>
      <p:ext uri="{BB962C8B-B14F-4D97-AF65-F5344CB8AC3E}">
        <p14:creationId xmlns:p14="http://schemas.microsoft.com/office/powerpoint/2010/main" val="14994391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734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nodeType="afterGroup">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par>
                          <p:cTn id="37" fill="hold" nodeType="afterGroup">
                            <p:stCondLst>
                              <p:cond delay="2000"/>
                            </p:stCondLst>
                            <p:childTnLst>
                              <p:par>
                                <p:cTn id="38" presetID="10" presetClass="entr" presetSubtype="0"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par>
                                <p:cTn id="72" presetID="1" presetClass="entr" presetSubtype="0"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par>
                          <p:cTn id="80" fill="hold" nodeType="afterGroup">
                            <p:stCondLst>
                              <p:cond delay="1000"/>
                            </p:stCondLst>
                            <p:childTnLst>
                              <p:par>
                                <p:cTn id="81" presetID="10" presetClass="entr" presetSubtype="0" fill="hold"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fade">
                                      <p:cBhvr>
                                        <p:cTn id="8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3" grpId="0"/>
      <p:bldP spid="26" grpId="0"/>
      <p:bldP spid="27" grpId="0"/>
      <p:bldP spid="30" grpId="0" animBg="1"/>
      <p:bldP spid="31" grpId="0"/>
      <p:bldP spid="40" grpId="0" animBg="1"/>
      <p:bldP spid="45" grpId="0" animBg="1"/>
      <p:bldP spid="57" grpId="0"/>
      <p:bldP spid="58"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lstStyle/>
          <a:p>
            <a:endParaRPr lang="zh-HK"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57164"/>
            <a:ext cx="9829800" cy="552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93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9229" name="Text Box 61"/>
          <p:cNvSpPr txBox="1">
            <a:spLocks noChangeArrowheads="1"/>
          </p:cNvSpPr>
          <p:nvPr/>
        </p:nvSpPr>
        <p:spPr bwMode="auto">
          <a:xfrm>
            <a:off x="2209800" y="3488896"/>
            <a:ext cx="3048000"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提供商品資料</a:t>
            </a:r>
            <a:br>
              <a:rPr lang="zh-TW" altLang="en-US" sz="2000" b="1" dirty="0" smtClean="0">
                <a:solidFill>
                  <a:srgbClr val="7030A0"/>
                </a:solidFill>
                <a:latin typeface="Calibri"/>
                <a:ea typeface="Heiti TC Light"/>
                <a:cs typeface="Calibri"/>
              </a:rPr>
            </a:br>
            <a:r>
              <a:rPr lang="zh-TW" altLang="en-US" sz="2000" b="1" dirty="0" smtClean="0">
                <a:solidFill>
                  <a:srgbClr val="7030A0"/>
                </a:solidFill>
                <a:latin typeface="Calibri"/>
                <a:ea typeface="Heiti TC Light"/>
                <a:cs typeface="Calibri"/>
              </a:rPr>
              <a:t>不會產生成本</a:t>
            </a:r>
            <a:endParaRPr lang="en-US" altLang="zh-TW" sz="2000" b="1" dirty="0" smtClean="0">
              <a:solidFill>
                <a:srgbClr val="7030A0"/>
              </a:solidFill>
              <a:latin typeface="Calibri"/>
              <a:ea typeface="Heiti TC Light"/>
              <a:cs typeface="Calibri"/>
            </a:endParaRPr>
          </a:p>
        </p:txBody>
      </p:sp>
      <p:grpSp>
        <p:nvGrpSpPr>
          <p:cNvPr id="61442" name="Group 16"/>
          <p:cNvGrpSpPr>
            <a:grpSpLocks/>
          </p:cNvGrpSpPr>
          <p:nvPr/>
        </p:nvGrpSpPr>
        <p:grpSpPr bwMode="auto">
          <a:xfrm>
            <a:off x="8243888" y="572693"/>
            <a:ext cx="900112" cy="3764757"/>
            <a:chOff x="5193" y="572"/>
            <a:chExt cx="567" cy="3162"/>
          </a:xfrm>
        </p:grpSpPr>
        <p:pic>
          <p:nvPicPr>
            <p:cNvPr id="61511" name="Picture 259"/>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466" y="2885"/>
              <a:ext cx="29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2" name="Picture 263"/>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193" y="1661"/>
              <a:ext cx="29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3" name="Picture 267"/>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466" y="1661"/>
              <a:ext cx="29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4" name="Picture 268"/>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193" y="2886"/>
              <a:ext cx="29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5" name="Picture 269"/>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193" y="2069"/>
              <a:ext cx="29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6" name="Picture 270"/>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466" y="2068"/>
              <a:ext cx="29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7" name="Picture 271"/>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193" y="1253"/>
              <a:ext cx="294"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8" name="Picture 272"/>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193" y="2478"/>
              <a:ext cx="293"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9" name="Picture 273"/>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466" y="2477"/>
              <a:ext cx="294"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0" name="Picture 271"/>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466" y="1253"/>
              <a:ext cx="294"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1" name="Picture 271"/>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193" y="845"/>
              <a:ext cx="294"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2" name="Picture 271"/>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466" y="845"/>
              <a:ext cx="294"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3" name="Picture 259"/>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466" y="3294"/>
              <a:ext cx="29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4" name="Picture 268"/>
            <p:cNvPicPr>
              <a:picLocks noChangeAspect="1" noChangeArrowheads="1"/>
            </p:cNvPicPr>
            <p:nvPr/>
          </p:nvPicPr>
          <p:blipFill>
            <a:blip r:embed="rId4">
              <a:extLst>
                <a:ext uri="{28A0092B-C50C-407E-A947-70E740481C1C}">
                  <a14:useLocalDpi xmlns:a14="http://schemas.microsoft.com/office/drawing/2010/main" val="0"/>
                </a:ext>
              </a:extLst>
            </a:blip>
            <a:srcRect l="9482" t="67223" r="77277" b="11806"/>
            <a:stretch>
              <a:fillRect/>
            </a:stretch>
          </p:blipFill>
          <p:spPr bwMode="auto">
            <a:xfrm>
              <a:off x="5193" y="3295"/>
              <a:ext cx="29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5" name="Text Box 32"/>
            <p:cNvSpPr txBox="1">
              <a:spLocks noChangeArrowheads="1"/>
            </p:cNvSpPr>
            <p:nvPr/>
          </p:nvSpPr>
          <p:spPr bwMode="auto">
            <a:xfrm>
              <a:off x="5193" y="572"/>
              <a:ext cx="567"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8000" rIns="18000">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914400" eaLnBrk="1" fontAlgn="base" hangingPunct="1">
                <a:spcBef>
                  <a:spcPct val="50000"/>
                </a:spcBef>
                <a:spcAft>
                  <a:spcPct val="0"/>
                </a:spcAft>
              </a:pPr>
              <a:r>
                <a:rPr lang="zh-TW" altLang="en-US" sz="2000" b="1" dirty="0" smtClean="0">
                  <a:solidFill>
                    <a:srgbClr val="FF0000"/>
                  </a:solidFill>
                  <a:latin typeface="Calibri"/>
                  <a:ea typeface="Heiti TC Light"/>
                  <a:cs typeface="Calibri"/>
                </a:rPr>
                <a:t>消費者</a:t>
              </a:r>
            </a:p>
          </p:txBody>
        </p:sp>
      </p:grpSp>
      <p:grpSp>
        <p:nvGrpSpPr>
          <p:cNvPr id="3" name="Group 89"/>
          <p:cNvGrpSpPr>
            <a:grpSpLocks/>
          </p:cNvGrpSpPr>
          <p:nvPr/>
        </p:nvGrpSpPr>
        <p:grpSpPr bwMode="auto">
          <a:xfrm>
            <a:off x="2089150" y="2171698"/>
            <a:ext cx="5226050" cy="1447800"/>
            <a:chOff x="2089150" y="2895600"/>
            <a:chExt cx="5226051" cy="1930402"/>
          </a:xfrm>
        </p:grpSpPr>
        <p:grpSp>
          <p:nvGrpSpPr>
            <p:cNvPr id="61505" name="Group 33"/>
            <p:cNvGrpSpPr>
              <a:grpSpLocks/>
            </p:cNvGrpSpPr>
            <p:nvPr/>
          </p:nvGrpSpPr>
          <p:grpSpPr bwMode="auto">
            <a:xfrm>
              <a:off x="2089150" y="3500439"/>
              <a:ext cx="5226051" cy="1325563"/>
              <a:chOff x="1316" y="2296"/>
              <a:chExt cx="3292" cy="835"/>
            </a:xfrm>
          </p:grpSpPr>
          <p:sp>
            <p:nvSpPr>
              <p:cNvPr id="61507" name="Line 34"/>
              <p:cNvSpPr>
                <a:spLocks noChangeShapeType="1"/>
              </p:cNvSpPr>
              <p:nvPr/>
            </p:nvSpPr>
            <p:spPr bwMode="auto">
              <a:xfrm flipH="1" flipV="1">
                <a:off x="1316" y="2296"/>
                <a:ext cx="2018" cy="0"/>
              </a:xfrm>
              <a:prstGeom prst="line">
                <a:avLst/>
              </a:prstGeom>
              <a:noFill/>
              <a:ln w="38100">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FFFFFF"/>
                  </a:solidFill>
                  <a:latin typeface="Calibri"/>
                  <a:ea typeface="Heiti TC Light"/>
                  <a:cs typeface="Calibri"/>
                </a:endParaRPr>
              </a:p>
            </p:txBody>
          </p:sp>
          <p:pic>
            <p:nvPicPr>
              <p:cNvPr id="61508" name="Picture 36" descr="View Image"/>
              <p:cNvPicPr>
                <a:picLocks noChangeAspect="1" noChangeArrowheads="1"/>
              </p:cNvPicPr>
              <p:nvPr/>
            </p:nvPicPr>
            <p:blipFill>
              <a:blip r:embed="rId5" cstate="print">
                <a:extLst>
                  <a:ext uri="{28A0092B-C50C-407E-A947-70E740481C1C}">
                    <a14:useLocalDpi xmlns:a14="http://schemas.microsoft.com/office/drawing/2010/main" val="0"/>
                  </a:ext>
                </a:extLst>
              </a:blip>
              <a:srcRect t="13005" b="14885"/>
              <a:stretch>
                <a:fillRect/>
              </a:stretch>
            </p:blipFill>
            <p:spPr bwMode="auto">
              <a:xfrm>
                <a:off x="3334" y="2296"/>
                <a:ext cx="1134"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9" name="Text Box 37"/>
              <p:cNvSpPr txBox="1">
                <a:spLocks noChangeArrowheads="1"/>
              </p:cNvSpPr>
              <p:nvPr/>
            </p:nvSpPr>
            <p:spPr bwMode="auto">
              <a:xfrm>
                <a:off x="3263" y="2795"/>
                <a:ext cx="134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網路通路：總倉</a:t>
                </a:r>
              </a:p>
            </p:txBody>
          </p:sp>
        </p:grpSp>
        <p:pic>
          <p:nvPicPr>
            <p:cNvPr id="61506"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8956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87"/>
          <p:cNvGrpSpPr>
            <a:grpSpLocks/>
          </p:cNvGrpSpPr>
          <p:nvPr/>
        </p:nvGrpSpPr>
        <p:grpSpPr bwMode="auto">
          <a:xfrm>
            <a:off x="1657357" y="814387"/>
            <a:ext cx="3101975" cy="1810941"/>
            <a:chOff x="1657350" y="1085088"/>
            <a:chExt cx="3101976" cy="2415350"/>
          </a:xfrm>
        </p:grpSpPr>
        <p:grpSp>
          <p:nvGrpSpPr>
            <p:cNvPr id="61497" name="Group 46"/>
            <p:cNvGrpSpPr>
              <a:grpSpLocks/>
            </p:cNvGrpSpPr>
            <p:nvPr/>
          </p:nvGrpSpPr>
          <p:grpSpPr bwMode="auto">
            <a:xfrm>
              <a:off x="1657350" y="1555750"/>
              <a:ext cx="3101976" cy="1944688"/>
              <a:chOff x="1044" y="1071"/>
              <a:chExt cx="1954" cy="1225"/>
            </a:xfrm>
          </p:grpSpPr>
          <p:sp>
            <p:nvSpPr>
              <p:cNvPr id="61499" name="Text Box 47"/>
              <p:cNvSpPr txBox="1">
                <a:spLocks noChangeArrowheads="1"/>
              </p:cNvSpPr>
              <p:nvPr/>
            </p:nvSpPr>
            <p:spPr bwMode="auto">
              <a:xfrm>
                <a:off x="1728" y="1579"/>
                <a:ext cx="127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914400" eaLnBrk="1" fontAlgn="base" hangingPunct="1">
                  <a:spcBef>
                    <a:spcPct val="50000"/>
                  </a:spcBef>
                  <a:spcAft>
                    <a:spcPct val="0"/>
                  </a:spcAft>
                </a:pPr>
                <a:r>
                  <a:rPr lang="zh-TW" altLang="en-US" sz="2000" b="1" smtClean="0">
                    <a:solidFill>
                      <a:srgbClr val="7030A0"/>
                    </a:solidFill>
                    <a:latin typeface="Calibri"/>
                    <a:ea typeface="Heiti TC Light"/>
                    <a:cs typeface="Calibri"/>
                  </a:rPr>
                  <a:t>實體通路：總倉</a:t>
                </a:r>
              </a:p>
            </p:txBody>
          </p:sp>
          <p:grpSp>
            <p:nvGrpSpPr>
              <p:cNvPr id="61500" name="Group 48"/>
              <p:cNvGrpSpPr>
                <a:grpSpLocks/>
              </p:cNvGrpSpPr>
              <p:nvPr/>
            </p:nvGrpSpPr>
            <p:grpSpPr bwMode="auto">
              <a:xfrm>
                <a:off x="1044" y="1071"/>
                <a:ext cx="1700" cy="1225"/>
                <a:chOff x="1044" y="1071"/>
                <a:chExt cx="1700" cy="1225"/>
              </a:xfrm>
            </p:grpSpPr>
            <p:sp>
              <p:nvSpPr>
                <p:cNvPr id="61501" name="Line 49"/>
                <p:cNvSpPr>
                  <a:spLocks noChangeShapeType="1"/>
                </p:cNvSpPr>
                <p:nvPr/>
              </p:nvSpPr>
              <p:spPr bwMode="auto">
                <a:xfrm>
                  <a:off x="1338" y="1117"/>
                  <a:ext cx="0" cy="117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7030A0"/>
                    </a:solidFill>
                    <a:latin typeface="Calibri"/>
                    <a:ea typeface="Heiti TC Light"/>
                    <a:cs typeface="Calibri"/>
                  </a:endParaRPr>
                </a:p>
              </p:txBody>
            </p:sp>
            <p:sp>
              <p:nvSpPr>
                <p:cNvPr id="61502" name="Line 50"/>
                <p:cNvSpPr>
                  <a:spLocks noChangeShapeType="1"/>
                </p:cNvSpPr>
                <p:nvPr/>
              </p:nvSpPr>
              <p:spPr bwMode="auto">
                <a:xfrm flipH="1" flipV="1">
                  <a:off x="1338" y="1117"/>
                  <a:ext cx="544" cy="0"/>
                </a:xfrm>
                <a:prstGeom prst="line">
                  <a:avLst/>
                </a:prstGeom>
                <a:noFill/>
                <a:ln w="38100">
                  <a:solidFill>
                    <a:schemeClr val="tx1"/>
                  </a:solidFill>
                  <a:round/>
                  <a:headEnd type="triangle" w="lg" len="me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7030A0"/>
                    </a:solidFill>
                    <a:latin typeface="Calibri"/>
                    <a:ea typeface="Heiti TC Light"/>
                    <a:cs typeface="Calibri"/>
                  </a:endParaRPr>
                </a:p>
              </p:txBody>
            </p:sp>
            <p:pic>
              <p:nvPicPr>
                <p:cNvPr id="61503" name="Picture 52" descr="View Image"/>
                <p:cNvPicPr>
                  <a:picLocks noChangeAspect="1" noChangeArrowheads="1"/>
                </p:cNvPicPr>
                <p:nvPr/>
              </p:nvPicPr>
              <p:blipFill>
                <a:blip r:embed="rId7" cstate="print">
                  <a:extLst>
                    <a:ext uri="{28A0092B-C50C-407E-A947-70E740481C1C}">
                      <a14:useLocalDpi xmlns:a14="http://schemas.microsoft.com/office/drawing/2010/main" val="0"/>
                    </a:ext>
                  </a:extLst>
                </a:blip>
                <a:srcRect l="4460" t="23627" r="4387" b="22250"/>
                <a:stretch>
                  <a:fillRect/>
                </a:stretch>
              </p:blipFill>
              <p:spPr bwMode="auto">
                <a:xfrm>
                  <a:off x="1882" y="1071"/>
                  <a:ext cx="862"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4" name="Line 53"/>
                <p:cNvSpPr>
                  <a:spLocks noChangeShapeType="1"/>
                </p:cNvSpPr>
                <p:nvPr/>
              </p:nvSpPr>
              <p:spPr bwMode="auto">
                <a:xfrm flipH="1" flipV="1">
                  <a:off x="1044" y="2296"/>
                  <a:ext cx="317" cy="0"/>
                </a:xfrm>
                <a:prstGeom prst="line">
                  <a:avLst/>
                </a:prstGeom>
                <a:noFill/>
                <a:ln w="38100">
                  <a:solidFill>
                    <a:schemeClr val="tx1"/>
                  </a:solidFill>
                  <a:round/>
                  <a:headEnd type="none" w="lg" len="me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7030A0"/>
                    </a:solidFill>
                    <a:latin typeface="Calibri"/>
                    <a:ea typeface="Heiti TC Light"/>
                    <a:cs typeface="Calibri"/>
                  </a:endParaRPr>
                </a:p>
              </p:txBody>
            </p:sp>
          </p:grpSp>
        </p:grpSp>
        <p:pic>
          <p:nvPicPr>
            <p:cNvPr id="61498" name="Picture 8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085088"/>
              <a:ext cx="1371600" cy="4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
          <p:cNvGrpSpPr>
            <a:grpSpLocks/>
          </p:cNvGrpSpPr>
          <p:nvPr/>
        </p:nvGrpSpPr>
        <p:grpSpPr bwMode="auto">
          <a:xfrm>
            <a:off x="2124075" y="2625334"/>
            <a:ext cx="5113338" cy="2313384"/>
            <a:chOff x="1338" y="2160"/>
            <a:chExt cx="3221" cy="1943"/>
          </a:xfrm>
        </p:grpSpPr>
        <p:sp>
          <p:nvSpPr>
            <p:cNvPr id="61493" name="Text Box 3"/>
            <p:cNvSpPr txBox="1">
              <a:spLocks noChangeArrowheads="1"/>
            </p:cNvSpPr>
            <p:nvPr/>
          </p:nvSpPr>
          <p:spPr bwMode="auto">
            <a:xfrm>
              <a:off x="3289" y="3793"/>
              <a:ext cx="127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b="1" dirty="0" smtClean="0">
                  <a:solidFill>
                    <a:srgbClr val="7030A0"/>
                  </a:solidFill>
                  <a:latin typeface="Calibri"/>
                  <a:ea typeface="Heiti TC Light"/>
                  <a:cs typeface="Calibri"/>
                </a:rPr>
                <a:t>購物入口網站</a:t>
              </a:r>
              <a:endParaRPr lang="en-US" altLang="zh-TW" b="1" dirty="0" smtClean="0">
                <a:solidFill>
                  <a:srgbClr val="7030A0"/>
                </a:solidFill>
                <a:latin typeface="Calibri"/>
                <a:ea typeface="Heiti TC Light"/>
                <a:cs typeface="Calibri"/>
              </a:endParaRPr>
            </a:p>
          </p:txBody>
        </p:sp>
        <p:sp>
          <p:nvSpPr>
            <p:cNvPr id="61494" name="Line 4"/>
            <p:cNvSpPr>
              <a:spLocks noChangeShapeType="1"/>
            </p:cNvSpPr>
            <p:nvPr/>
          </p:nvSpPr>
          <p:spPr bwMode="auto">
            <a:xfrm flipH="1">
              <a:off x="1338" y="3203"/>
              <a:ext cx="1996" cy="0"/>
            </a:xfrm>
            <a:prstGeom prst="line">
              <a:avLst/>
            </a:prstGeom>
            <a:noFill/>
            <a:ln w="38100">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FFFFFF"/>
                </a:solidFill>
                <a:latin typeface="Calibri"/>
                <a:ea typeface="Heiti TC Light"/>
                <a:cs typeface="Calibri"/>
              </a:endParaRPr>
            </a:p>
          </p:txBody>
        </p:sp>
        <p:sp>
          <p:nvSpPr>
            <p:cNvPr id="61496" name="Line 6"/>
            <p:cNvSpPr>
              <a:spLocks noChangeShapeType="1"/>
            </p:cNvSpPr>
            <p:nvPr/>
          </p:nvSpPr>
          <p:spPr bwMode="auto">
            <a:xfrm>
              <a:off x="1338" y="2160"/>
              <a:ext cx="0" cy="10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FFFFFF"/>
                </a:solidFill>
                <a:latin typeface="Calibri"/>
                <a:ea typeface="Heiti TC Light"/>
                <a:cs typeface="Calibri"/>
              </a:endParaRPr>
            </a:p>
          </p:txBody>
        </p:sp>
      </p:grpSp>
      <p:grpSp>
        <p:nvGrpSpPr>
          <p:cNvPr id="9" name="Group 7"/>
          <p:cNvGrpSpPr>
            <a:grpSpLocks/>
          </p:cNvGrpSpPr>
          <p:nvPr/>
        </p:nvGrpSpPr>
        <p:grpSpPr bwMode="auto">
          <a:xfrm>
            <a:off x="7092950" y="852494"/>
            <a:ext cx="1150938" cy="1015603"/>
            <a:chOff x="4468" y="807"/>
            <a:chExt cx="725" cy="853"/>
          </a:xfrm>
        </p:grpSpPr>
        <p:sp>
          <p:nvSpPr>
            <p:cNvPr id="61491" name="Line 8"/>
            <p:cNvSpPr>
              <a:spLocks noChangeShapeType="1"/>
            </p:cNvSpPr>
            <p:nvPr/>
          </p:nvSpPr>
          <p:spPr bwMode="auto">
            <a:xfrm flipH="1" flipV="1">
              <a:off x="4468" y="1117"/>
              <a:ext cx="725" cy="0"/>
            </a:xfrm>
            <a:prstGeom prst="line">
              <a:avLst/>
            </a:prstGeom>
            <a:noFill/>
            <a:ln w="38100">
              <a:solidFill>
                <a:schemeClr val="tx1"/>
              </a:solidFill>
              <a:round/>
              <a:headEnd type="triangle" w="lg" len="me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FFFFFF"/>
                </a:solidFill>
                <a:latin typeface="Calibri"/>
                <a:ea typeface="Heiti TC Light"/>
                <a:cs typeface="Calibri"/>
              </a:endParaRPr>
            </a:p>
          </p:txBody>
        </p:sp>
        <p:sp>
          <p:nvSpPr>
            <p:cNvPr id="61492" name="Text Box 9"/>
            <p:cNvSpPr txBox="1">
              <a:spLocks noChangeArrowheads="1"/>
            </p:cNvSpPr>
            <p:nvPr/>
          </p:nvSpPr>
          <p:spPr bwMode="auto">
            <a:xfrm>
              <a:off x="4604" y="807"/>
              <a:ext cx="453"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廣告行銷</a:t>
              </a:r>
              <a:br>
                <a:rPr lang="zh-TW" altLang="en-US" sz="2000" b="1" dirty="0" smtClean="0">
                  <a:solidFill>
                    <a:srgbClr val="7030A0"/>
                  </a:solidFill>
                  <a:latin typeface="Calibri"/>
                  <a:ea typeface="Heiti TC Light"/>
                  <a:cs typeface="Calibri"/>
                </a:rPr>
              </a:br>
              <a:r>
                <a:rPr lang="en-US" altLang="zh-TW" sz="2000" b="1" dirty="0" smtClean="0">
                  <a:solidFill>
                    <a:srgbClr val="7030A0"/>
                  </a:solidFill>
                  <a:latin typeface="Calibri"/>
                  <a:ea typeface="Heiti TC Light"/>
                  <a:cs typeface="Calibri"/>
                </a:rPr>
                <a:t>$ $</a:t>
              </a:r>
            </a:p>
          </p:txBody>
        </p:sp>
      </p:grpSp>
      <p:grpSp>
        <p:nvGrpSpPr>
          <p:cNvPr id="10" name="Group 10"/>
          <p:cNvGrpSpPr>
            <a:grpSpLocks/>
          </p:cNvGrpSpPr>
          <p:nvPr/>
        </p:nvGrpSpPr>
        <p:grpSpPr bwMode="auto">
          <a:xfrm>
            <a:off x="7092950" y="2243149"/>
            <a:ext cx="1150938" cy="1015603"/>
            <a:chOff x="4468" y="1975"/>
            <a:chExt cx="725" cy="853"/>
          </a:xfrm>
        </p:grpSpPr>
        <p:sp>
          <p:nvSpPr>
            <p:cNvPr id="61489" name="Line 11"/>
            <p:cNvSpPr>
              <a:spLocks noChangeShapeType="1"/>
            </p:cNvSpPr>
            <p:nvPr/>
          </p:nvSpPr>
          <p:spPr bwMode="auto">
            <a:xfrm flipH="1" flipV="1">
              <a:off x="4468" y="2296"/>
              <a:ext cx="725" cy="0"/>
            </a:xfrm>
            <a:prstGeom prst="line">
              <a:avLst/>
            </a:prstGeom>
            <a:noFill/>
            <a:ln w="38100">
              <a:solidFill>
                <a:schemeClr val="tx1"/>
              </a:solidFill>
              <a:round/>
              <a:headEnd type="triangle" w="lg" len="me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FFFFFF"/>
                </a:solidFill>
                <a:latin typeface="Calibri"/>
                <a:ea typeface="Heiti TC Light"/>
                <a:cs typeface="Calibri"/>
              </a:endParaRPr>
            </a:p>
          </p:txBody>
        </p:sp>
        <p:sp>
          <p:nvSpPr>
            <p:cNvPr id="61490" name="Text Box 12"/>
            <p:cNvSpPr txBox="1">
              <a:spLocks noChangeArrowheads="1"/>
            </p:cNvSpPr>
            <p:nvPr/>
          </p:nvSpPr>
          <p:spPr bwMode="auto">
            <a:xfrm>
              <a:off x="4604" y="1975"/>
              <a:ext cx="453"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廣告行銷</a:t>
              </a:r>
              <a:br>
                <a:rPr lang="zh-TW" altLang="en-US" sz="2000" b="1" dirty="0" smtClean="0">
                  <a:solidFill>
                    <a:srgbClr val="7030A0"/>
                  </a:solidFill>
                  <a:latin typeface="Calibri"/>
                  <a:ea typeface="Heiti TC Light"/>
                  <a:cs typeface="Calibri"/>
                </a:rPr>
              </a:br>
              <a:r>
                <a:rPr lang="en-US" altLang="zh-TW" sz="2000" b="1" dirty="0" smtClean="0">
                  <a:solidFill>
                    <a:srgbClr val="7030A0"/>
                  </a:solidFill>
                  <a:latin typeface="Calibri"/>
                  <a:ea typeface="Heiti TC Light"/>
                  <a:cs typeface="Calibri"/>
                </a:rPr>
                <a:t>$ $</a:t>
              </a:r>
            </a:p>
          </p:txBody>
        </p:sp>
      </p:grpSp>
      <p:grpSp>
        <p:nvGrpSpPr>
          <p:cNvPr id="11" name="Group 13"/>
          <p:cNvGrpSpPr>
            <a:grpSpLocks/>
          </p:cNvGrpSpPr>
          <p:nvPr/>
        </p:nvGrpSpPr>
        <p:grpSpPr bwMode="auto">
          <a:xfrm>
            <a:off x="7092950" y="3443286"/>
            <a:ext cx="1150938" cy="708422"/>
            <a:chOff x="4468" y="3028"/>
            <a:chExt cx="725" cy="595"/>
          </a:xfrm>
        </p:grpSpPr>
        <p:sp>
          <p:nvSpPr>
            <p:cNvPr id="61487" name="Line 14"/>
            <p:cNvSpPr>
              <a:spLocks noChangeShapeType="1"/>
            </p:cNvSpPr>
            <p:nvPr/>
          </p:nvSpPr>
          <p:spPr bwMode="auto">
            <a:xfrm flipH="1" flipV="1">
              <a:off x="4468" y="3339"/>
              <a:ext cx="725" cy="0"/>
            </a:xfrm>
            <a:prstGeom prst="line">
              <a:avLst/>
            </a:prstGeom>
            <a:noFill/>
            <a:ln w="38100">
              <a:solidFill>
                <a:schemeClr val="tx1"/>
              </a:solidFill>
              <a:round/>
              <a:headEnd type="triangle" w="lg" len="me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FFFFFF"/>
                </a:solidFill>
                <a:latin typeface="Calibri"/>
                <a:ea typeface="Heiti TC Light"/>
                <a:cs typeface="Calibri"/>
              </a:endParaRPr>
            </a:p>
          </p:txBody>
        </p:sp>
        <p:sp>
          <p:nvSpPr>
            <p:cNvPr id="61488" name="Text Box 15"/>
            <p:cNvSpPr txBox="1">
              <a:spLocks noChangeArrowheads="1"/>
            </p:cNvSpPr>
            <p:nvPr/>
          </p:nvSpPr>
          <p:spPr bwMode="auto">
            <a:xfrm>
              <a:off x="4468" y="3028"/>
              <a:ext cx="635"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一對一行銷</a:t>
              </a:r>
              <a:endParaRPr lang="en-US" altLang="zh-TW" sz="2000" b="1" dirty="0" smtClean="0">
                <a:solidFill>
                  <a:srgbClr val="7030A0"/>
                </a:solidFill>
                <a:latin typeface="Calibri"/>
                <a:ea typeface="Heiti TC Light"/>
                <a:cs typeface="Calibri"/>
              </a:endParaRPr>
            </a:p>
          </p:txBody>
        </p:sp>
      </p:grpSp>
      <p:grpSp>
        <p:nvGrpSpPr>
          <p:cNvPr id="12" name="Group 38"/>
          <p:cNvGrpSpPr>
            <a:grpSpLocks/>
          </p:cNvGrpSpPr>
          <p:nvPr/>
        </p:nvGrpSpPr>
        <p:grpSpPr bwMode="auto">
          <a:xfrm>
            <a:off x="4356100" y="735808"/>
            <a:ext cx="2959100" cy="1318024"/>
            <a:chOff x="2744" y="709"/>
            <a:chExt cx="1864" cy="1107"/>
          </a:xfrm>
        </p:grpSpPr>
        <p:grpSp>
          <p:nvGrpSpPr>
            <p:cNvPr id="61480" name="Group 39"/>
            <p:cNvGrpSpPr>
              <a:grpSpLocks/>
            </p:cNvGrpSpPr>
            <p:nvPr/>
          </p:nvGrpSpPr>
          <p:grpSpPr bwMode="auto">
            <a:xfrm>
              <a:off x="3334" y="709"/>
              <a:ext cx="1134" cy="771"/>
              <a:chOff x="3425" y="618"/>
              <a:chExt cx="1450" cy="997"/>
            </a:xfrm>
          </p:grpSpPr>
          <p:pic>
            <p:nvPicPr>
              <p:cNvPr id="61483" name="Picture 40" descr="View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5" y="618"/>
                <a:ext cx="721" cy="49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84" name="Picture 41" descr="View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5" y="1117"/>
                <a:ext cx="725" cy="49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85" name="Picture 42" descr="View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50" y="618"/>
                <a:ext cx="725" cy="49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86" name="Picture 43" descr="View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 y="1117"/>
                <a:ext cx="725" cy="49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61481" name="Text Box 44"/>
            <p:cNvSpPr txBox="1">
              <a:spLocks noChangeArrowheads="1"/>
            </p:cNvSpPr>
            <p:nvPr/>
          </p:nvSpPr>
          <p:spPr bwMode="auto">
            <a:xfrm>
              <a:off x="3383" y="1480"/>
              <a:ext cx="122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實體通路：分店</a:t>
              </a:r>
            </a:p>
          </p:txBody>
        </p:sp>
        <p:sp>
          <p:nvSpPr>
            <p:cNvPr id="61482" name="Line 45"/>
            <p:cNvSpPr>
              <a:spLocks noChangeShapeType="1"/>
            </p:cNvSpPr>
            <p:nvPr/>
          </p:nvSpPr>
          <p:spPr bwMode="auto">
            <a:xfrm flipH="1" flipV="1">
              <a:off x="2744" y="1117"/>
              <a:ext cx="566" cy="0"/>
            </a:xfrm>
            <a:prstGeom prst="line">
              <a:avLst/>
            </a:prstGeom>
            <a:noFill/>
            <a:ln w="38100">
              <a:solidFill>
                <a:schemeClr val="tx1"/>
              </a:solidFill>
              <a:round/>
              <a:headEnd type="triangle" w="lg" len="me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FFFFFF"/>
                </a:solidFill>
                <a:latin typeface="Calibri"/>
                <a:ea typeface="Heiti TC Light"/>
                <a:cs typeface="Calibri"/>
              </a:endParaRPr>
            </a:p>
          </p:txBody>
        </p:sp>
      </p:grpSp>
      <p:sp>
        <p:nvSpPr>
          <p:cNvPr id="61450" name="Text Box 54"/>
          <p:cNvSpPr txBox="1">
            <a:spLocks noChangeArrowheads="1"/>
          </p:cNvSpPr>
          <p:nvPr/>
        </p:nvSpPr>
        <p:spPr bwMode="auto">
          <a:xfrm>
            <a:off x="5562606" y="1"/>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914400" eaLnBrk="1" fontAlgn="base" hangingPunct="1">
              <a:spcBef>
                <a:spcPct val="0"/>
              </a:spcBef>
              <a:spcAft>
                <a:spcPct val="0"/>
              </a:spcAft>
            </a:pPr>
            <a:endParaRPr lang="zh-TW" altLang="en-US" sz="2000" smtClean="0">
              <a:solidFill>
                <a:srgbClr val="00CC66"/>
              </a:solidFill>
              <a:latin typeface="Calibri"/>
              <a:ea typeface="Heiti TC Light"/>
              <a:cs typeface="Calibri"/>
            </a:endParaRPr>
          </a:p>
        </p:txBody>
      </p:sp>
      <p:sp>
        <p:nvSpPr>
          <p:cNvPr id="519225" name="Text Box 57"/>
          <p:cNvSpPr txBox="1">
            <a:spLocks noChangeArrowheads="1"/>
          </p:cNvSpPr>
          <p:nvPr/>
        </p:nvSpPr>
        <p:spPr bwMode="auto">
          <a:xfrm>
            <a:off x="2190750" y="848993"/>
            <a:ext cx="781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倉儲物流</a:t>
            </a:r>
            <a:br>
              <a:rPr lang="zh-TW" altLang="en-US" sz="2000" b="1" dirty="0" smtClean="0">
                <a:solidFill>
                  <a:srgbClr val="7030A0"/>
                </a:solidFill>
                <a:latin typeface="Calibri"/>
                <a:ea typeface="Heiti TC Light"/>
                <a:cs typeface="Calibri"/>
              </a:rPr>
            </a:br>
            <a:r>
              <a:rPr lang="en-US" altLang="zh-TW" sz="2000" b="1" dirty="0" smtClean="0">
                <a:solidFill>
                  <a:srgbClr val="7030A0"/>
                </a:solidFill>
                <a:latin typeface="Calibri"/>
                <a:ea typeface="Heiti TC Light"/>
                <a:cs typeface="Calibri"/>
              </a:rPr>
              <a:t> $ $</a:t>
            </a:r>
          </a:p>
        </p:txBody>
      </p:sp>
      <p:pic>
        <p:nvPicPr>
          <p:cNvPr id="519226" name="Picture 58" descr="View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2625" y="2732485"/>
            <a:ext cx="431800" cy="300038"/>
          </a:xfrm>
          <a:prstGeom prst="rect">
            <a:avLst/>
          </a:prstGeom>
          <a:noFill/>
          <a:ln w="254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519227" name="Text Box 59"/>
          <p:cNvSpPr txBox="1">
            <a:spLocks noChangeArrowheads="1"/>
          </p:cNvSpPr>
          <p:nvPr/>
        </p:nvSpPr>
        <p:spPr bwMode="auto">
          <a:xfrm>
            <a:off x="4378332" y="848993"/>
            <a:ext cx="7270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倉儲物流</a:t>
            </a:r>
            <a:br>
              <a:rPr lang="zh-TW" altLang="en-US" sz="2000" b="1" dirty="0" smtClean="0">
                <a:solidFill>
                  <a:srgbClr val="7030A0"/>
                </a:solidFill>
                <a:latin typeface="Calibri"/>
                <a:ea typeface="Heiti TC Light"/>
                <a:cs typeface="Calibri"/>
              </a:rPr>
            </a:br>
            <a:r>
              <a:rPr lang="en-US" altLang="zh-TW" sz="2000" b="1" dirty="0" smtClean="0">
                <a:solidFill>
                  <a:srgbClr val="7030A0"/>
                </a:solidFill>
                <a:latin typeface="Calibri"/>
                <a:ea typeface="Heiti TC Light"/>
                <a:cs typeface="Calibri"/>
              </a:rPr>
              <a:t> $ $</a:t>
            </a:r>
          </a:p>
        </p:txBody>
      </p:sp>
      <p:sp>
        <p:nvSpPr>
          <p:cNvPr id="519228" name="Text Box 60"/>
          <p:cNvSpPr txBox="1">
            <a:spLocks noChangeArrowheads="1"/>
          </p:cNvSpPr>
          <p:nvPr/>
        </p:nvSpPr>
        <p:spPr bwMode="auto">
          <a:xfrm>
            <a:off x="2133600" y="2217311"/>
            <a:ext cx="3048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總倉直接出貨</a:t>
            </a:r>
          </a:p>
          <a:p>
            <a:pPr algn="ct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成本較低</a:t>
            </a:r>
            <a:br>
              <a:rPr lang="zh-TW" altLang="en-US" sz="2000" b="1" dirty="0" smtClean="0">
                <a:solidFill>
                  <a:srgbClr val="7030A0"/>
                </a:solidFill>
                <a:latin typeface="Calibri"/>
                <a:ea typeface="Heiti TC Light"/>
                <a:cs typeface="Calibri"/>
              </a:rPr>
            </a:br>
            <a:r>
              <a:rPr lang="en-US" altLang="zh-TW" sz="2000" b="1" dirty="0" smtClean="0">
                <a:solidFill>
                  <a:srgbClr val="7030A0"/>
                </a:solidFill>
                <a:latin typeface="Calibri"/>
                <a:ea typeface="Heiti TC Light"/>
                <a:cs typeface="Calibri"/>
              </a:rPr>
              <a:t>$ $</a:t>
            </a:r>
          </a:p>
        </p:txBody>
      </p:sp>
      <p:pic>
        <p:nvPicPr>
          <p:cNvPr id="519230" name="Picture 62" descr="View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14425" y="2732485"/>
            <a:ext cx="431800" cy="300038"/>
          </a:xfrm>
          <a:prstGeom prst="rect">
            <a:avLst/>
          </a:prstGeom>
          <a:noFill/>
          <a:ln w="254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519231" name="Picture 63" descr="View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2625" y="3056335"/>
            <a:ext cx="431800" cy="300038"/>
          </a:xfrm>
          <a:prstGeom prst="rect">
            <a:avLst/>
          </a:prstGeom>
          <a:noFill/>
          <a:ln w="254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519232" name="Picture 64" descr="View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0825" y="2732485"/>
            <a:ext cx="431800" cy="300038"/>
          </a:xfrm>
          <a:prstGeom prst="rect">
            <a:avLst/>
          </a:prstGeom>
          <a:noFill/>
          <a:ln w="254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519233" name="Picture 65" descr="View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0825" y="3056335"/>
            <a:ext cx="431800" cy="300038"/>
          </a:xfrm>
          <a:prstGeom prst="rect">
            <a:avLst/>
          </a:prstGeom>
          <a:noFill/>
          <a:ln w="254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61460" name="Text Box 66"/>
          <p:cNvSpPr txBox="1">
            <a:spLocks noChangeArrowheads="1"/>
          </p:cNvSpPr>
          <p:nvPr/>
        </p:nvSpPr>
        <p:spPr bwMode="auto">
          <a:xfrm>
            <a:off x="-76200" y="3266225"/>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2000" b="1" dirty="0" smtClean="0">
                <a:solidFill>
                  <a:srgbClr val="C0504D"/>
                </a:solidFill>
                <a:latin typeface="Calibri"/>
                <a:ea typeface="Heiti TC Light"/>
                <a:cs typeface="Calibri"/>
              </a:rPr>
              <a:t>廠商倉庫</a:t>
            </a:r>
          </a:p>
        </p:txBody>
      </p:sp>
      <p:sp>
        <p:nvSpPr>
          <p:cNvPr id="61461" name="Text Box 67"/>
          <p:cNvSpPr txBox="1">
            <a:spLocks noChangeArrowheads="1"/>
          </p:cNvSpPr>
          <p:nvPr/>
        </p:nvSpPr>
        <p:spPr bwMode="auto">
          <a:xfrm>
            <a:off x="-152400" y="2220832"/>
            <a:ext cx="2057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8000" rIns="18000">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2000" b="1" dirty="0" smtClean="0">
                <a:solidFill>
                  <a:srgbClr val="C0504D"/>
                </a:solidFill>
                <a:latin typeface="Calibri"/>
                <a:ea typeface="Heiti TC Light"/>
                <a:cs typeface="Calibri"/>
              </a:rPr>
              <a:t>生產廠商</a:t>
            </a:r>
          </a:p>
        </p:txBody>
      </p:sp>
      <p:pic>
        <p:nvPicPr>
          <p:cNvPr id="519236" name="Picture 68" descr="View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16013" y="3056335"/>
            <a:ext cx="431800" cy="300038"/>
          </a:xfrm>
          <a:prstGeom prst="rect">
            <a:avLst/>
          </a:prstGeom>
          <a:noFill/>
          <a:ln w="254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1463" name="Picture 69" descr="View Image"/>
          <p:cNvPicPr>
            <a:picLocks noChangeAspect="1" noChangeArrowheads="1"/>
          </p:cNvPicPr>
          <p:nvPr/>
        </p:nvPicPr>
        <p:blipFill>
          <a:blip r:embed="rId14" cstate="print">
            <a:extLst>
              <a:ext uri="{28A0092B-C50C-407E-A947-70E740481C1C}">
                <a14:useLocalDpi xmlns:a14="http://schemas.microsoft.com/office/drawing/2010/main" val="0"/>
              </a:ext>
            </a:extLst>
          </a:blip>
          <a:srcRect l="1474" t="1219" r="3302" b="48373"/>
          <a:stretch>
            <a:fillRect/>
          </a:stretch>
        </p:blipFill>
        <p:spPr bwMode="auto">
          <a:xfrm>
            <a:off x="30170" y="2561038"/>
            <a:ext cx="1692275" cy="81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71"/>
          <p:cNvGrpSpPr>
            <a:grpSpLocks/>
          </p:cNvGrpSpPr>
          <p:nvPr/>
        </p:nvGrpSpPr>
        <p:grpSpPr bwMode="auto">
          <a:xfrm>
            <a:off x="1692281" y="4299374"/>
            <a:ext cx="3598863" cy="400051"/>
            <a:chOff x="1066" y="3748"/>
            <a:chExt cx="2267" cy="336"/>
          </a:xfrm>
        </p:grpSpPr>
        <p:sp>
          <p:nvSpPr>
            <p:cNvPr id="61478" name="Text Box 72"/>
            <p:cNvSpPr txBox="1">
              <a:spLocks noChangeArrowheads="1"/>
            </p:cNvSpPr>
            <p:nvPr/>
          </p:nvSpPr>
          <p:spPr bwMode="auto">
            <a:xfrm>
              <a:off x="1202" y="3748"/>
              <a:ext cx="1089"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914400" eaLnBrk="1" fontAlgn="base" hangingPunct="1">
                <a:spcBef>
                  <a:spcPct val="50000"/>
                </a:spcBef>
                <a:spcAft>
                  <a:spcPct val="0"/>
                </a:spcAft>
              </a:pPr>
              <a:r>
                <a:rPr lang="zh-TW" altLang="en-US" sz="2000" b="1" dirty="0" smtClean="0">
                  <a:solidFill>
                    <a:srgbClr val="7030A0"/>
                  </a:solidFill>
                  <a:latin typeface="Calibri"/>
                  <a:ea typeface="Heiti TC Light"/>
                  <a:cs typeface="Calibri"/>
                </a:rPr>
                <a:t>直接下訂單</a:t>
              </a:r>
              <a:endParaRPr lang="en-US" altLang="zh-TW" sz="2000" b="1" dirty="0" smtClean="0">
                <a:solidFill>
                  <a:srgbClr val="7030A0"/>
                </a:solidFill>
                <a:latin typeface="Calibri"/>
                <a:ea typeface="Heiti TC Light"/>
                <a:cs typeface="Calibri"/>
              </a:endParaRPr>
            </a:p>
          </p:txBody>
        </p:sp>
        <p:sp>
          <p:nvSpPr>
            <p:cNvPr id="61479" name="Line 73"/>
            <p:cNvSpPr>
              <a:spLocks noChangeShapeType="1"/>
            </p:cNvSpPr>
            <p:nvPr/>
          </p:nvSpPr>
          <p:spPr bwMode="auto">
            <a:xfrm flipH="1">
              <a:off x="1066" y="3748"/>
              <a:ext cx="2267" cy="0"/>
            </a:xfrm>
            <a:prstGeom prst="line">
              <a:avLst/>
            </a:prstGeom>
            <a:noFill/>
            <a:ln w="38100">
              <a:solidFill>
                <a:srgbClr val="00B050"/>
              </a:solidFill>
              <a:round/>
              <a:headEnd/>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FFFFFF"/>
                </a:solidFill>
                <a:latin typeface="Calibri"/>
                <a:ea typeface="Heiti TC Light"/>
                <a:cs typeface="Calibri"/>
              </a:endParaRPr>
            </a:p>
          </p:txBody>
        </p:sp>
      </p:grpSp>
      <p:grpSp>
        <p:nvGrpSpPr>
          <p:cNvPr id="15" name="Group 74"/>
          <p:cNvGrpSpPr>
            <a:grpSpLocks/>
          </p:cNvGrpSpPr>
          <p:nvPr/>
        </p:nvGrpSpPr>
        <p:grpSpPr bwMode="auto">
          <a:xfrm>
            <a:off x="7092950" y="4299344"/>
            <a:ext cx="1150938" cy="338137"/>
            <a:chOff x="4468" y="3748"/>
            <a:chExt cx="725" cy="284"/>
          </a:xfrm>
        </p:grpSpPr>
        <p:sp>
          <p:nvSpPr>
            <p:cNvPr id="61476" name="Line 75"/>
            <p:cNvSpPr>
              <a:spLocks noChangeShapeType="1"/>
            </p:cNvSpPr>
            <p:nvPr/>
          </p:nvSpPr>
          <p:spPr bwMode="auto">
            <a:xfrm flipH="1">
              <a:off x="4468" y="3748"/>
              <a:ext cx="725" cy="0"/>
            </a:xfrm>
            <a:prstGeom prst="line">
              <a:avLst/>
            </a:prstGeom>
            <a:noFill/>
            <a:ln w="38100">
              <a:solidFill>
                <a:srgbClr val="00B050"/>
              </a:solidFill>
              <a:round/>
              <a:headEnd/>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HK" altLang="en-US" smtClean="0">
                <a:solidFill>
                  <a:srgbClr val="7030A0"/>
                </a:solidFill>
                <a:latin typeface="Calibri"/>
                <a:ea typeface="Heiti TC Light"/>
                <a:cs typeface="Calibri"/>
              </a:endParaRPr>
            </a:p>
          </p:txBody>
        </p:sp>
        <p:sp>
          <p:nvSpPr>
            <p:cNvPr id="61477" name="Text Box 76"/>
            <p:cNvSpPr txBox="1">
              <a:spLocks noChangeArrowheads="1"/>
            </p:cNvSpPr>
            <p:nvPr/>
          </p:nvSpPr>
          <p:spPr bwMode="auto">
            <a:xfrm>
              <a:off x="4604" y="3748"/>
              <a:ext cx="545"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1600" b="1" dirty="0" smtClean="0">
                  <a:solidFill>
                    <a:srgbClr val="7030A0"/>
                  </a:solidFill>
                  <a:latin typeface="Calibri"/>
                  <a:ea typeface="Heiti TC Light"/>
                  <a:cs typeface="Calibri"/>
                </a:rPr>
                <a:t>搜尋</a:t>
              </a:r>
              <a:endParaRPr lang="en-US" altLang="zh-TW" sz="1600" b="1" dirty="0" smtClean="0">
                <a:solidFill>
                  <a:srgbClr val="7030A0"/>
                </a:solidFill>
                <a:latin typeface="Calibri"/>
                <a:ea typeface="Heiti TC Light"/>
                <a:cs typeface="Calibri"/>
              </a:endParaRPr>
            </a:p>
          </p:txBody>
        </p:sp>
      </p:grpSp>
      <p:pic>
        <p:nvPicPr>
          <p:cNvPr id="61466" name="Picture 62" descr="View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6800" y="800101"/>
            <a:ext cx="431800" cy="300038"/>
          </a:xfrm>
          <a:prstGeom prst="rect">
            <a:avLst/>
          </a:prstGeom>
          <a:noFill/>
          <a:ln w="254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61467" name="Text Box 47"/>
          <p:cNvSpPr txBox="1">
            <a:spLocks noChangeArrowheads="1"/>
          </p:cNvSpPr>
          <p:nvPr/>
        </p:nvSpPr>
        <p:spPr bwMode="auto">
          <a:xfrm>
            <a:off x="-76200" y="623961"/>
            <a:ext cx="1295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eaLnBrk="1" fontAlgn="base" hangingPunct="1">
              <a:spcBef>
                <a:spcPct val="50000"/>
              </a:spcBef>
              <a:spcAft>
                <a:spcPct val="0"/>
              </a:spcAft>
            </a:pPr>
            <a:r>
              <a:rPr lang="zh-TW" altLang="en-US" sz="1500" b="1" dirty="0" smtClean="0">
                <a:solidFill>
                  <a:srgbClr val="FF0000"/>
                </a:solidFill>
                <a:latin typeface="Calibri"/>
                <a:ea typeface="Heiti TC Light"/>
                <a:cs typeface="Calibri"/>
              </a:rPr>
              <a:t>成本</a:t>
            </a:r>
            <a:r>
              <a:rPr lang="en-US" altLang="zh-TW" sz="1500" b="1" dirty="0" smtClean="0">
                <a:solidFill>
                  <a:srgbClr val="FF3300"/>
                </a:solidFill>
                <a:latin typeface="Calibri"/>
                <a:ea typeface="Heiti TC Light"/>
                <a:cs typeface="Calibri"/>
              </a:rPr>
              <a:t>: $5</a:t>
            </a:r>
            <a:r>
              <a:rPr lang="en-US" altLang="zh-TW" sz="1500" b="1" dirty="0" smtClean="0">
                <a:solidFill>
                  <a:srgbClr val="FFFF00"/>
                </a:solidFill>
                <a:latin typeface="Calibri"/>
                <a:ea typeface="Heiti TC Light"/>
                <a:cs typeface="Calibri"/>
              </a:rPr>
              <a:t/>
            </a:r>
            <a:br>
              <a:rPr lang="en-US" altLang="zh-TW" sz="1500" b="1" dirty="0" smtClean="0">
                <a:solidFill>
                  <a:srgbClr val="FFFF00"/>
                </a:solidFill>
                <a:latin typeface="Calibri"/>
                <a:ea typeface="Heiti TC Light"/>
                <a:cs typeface="Calibri"/>
              </a:rPr>
            </a:br>
            <a:r>
              <a:rPr lang="zh-TW" altLang="en-US" sz="1500" b="1" dirty="0" smtClean="0">
                <a:solidFill>
                  <a:srgbClr val="1F497D">
                    <a:lumMod val="60000"/>
                    <a:lumOff val="40000"/>
                  </a:srgbClr>
                </a:solidFill>
                <a:latin typeface="Calibri"/>
                <a:ea typeface="Heiti TC Light"/>
                <a:cs typeface="Calibri"/>
              </a:rPr>
              <a:t>價錢</a:t>
            </a:r>
            <a:r>
              <a:rPr lang="en-US" altLang="zh-TW" sz="1500" b="1" dirty="0" smtClean="0">
                <a:solidFill>
                  <a:srgbClr val="1F497D">
                    <a:lumMod val="60000"/>
                    <a:lumOff val="40000"/>
                  </a:srgbClr>
                </a:solidFill>
                <a:latin typeface="Calibri"/>
                <a:ea typeface="Heiti TC Light"/>
                <a:cs typeface="Calibri"/>
              </a:rPr>
              <a:t> $10</a:t>
            </a:r>
          </a:p>
        </p:txBody>
      </p:sp>
      <p:sp>
        <p:nvSpPr>
          <p:cNvPr id="79" name="Text Box 47"/>
          <p:cNvSpPr txBox="1">
            <a:spLocks noChangeArrowheads="1"/>
          </p:cNvSpPr>
          <p:nvPr/>
        </p:nvSpPr>
        <p:spPr bwMode="auto">
          <a:xfrm>
            <a:off x="8153400" y="4114804"/>
            <a:ext cx="990600" cy="323165"/>
          </a:xfrm>
          <a:prstGeom prst="rect">
            <a:avLst/>
          </a:prstGeom>
          <a:solidFill>
            <a:schemeClr val="accent4">
              <a:lumMod val="10000"/>
            </a:schemeClr>
          </a:solidFill>
          <a:ln w="9525">
            <a:noFill/>
            <a:miter lim="800000"/>
            <a:headEnd/>
            <a:tailEnd/>
          </a:ln>
        </p:spPr>
        <p:txBody>
          <a:bodyPr>
            <a:spAutoFit/>
          </a:bodyPr>
          <a:lstStyle/>
          <a:p>
            <a:pPr algn="ctr" defTabSz="914400" fontAlgn="base">
              <a:spcBef>
                <a:spcPct val="50000"/>
              </a:spcBef>
              <a:spcAft>
                <a:spcPct val="0"/>
              </a:spcAft>
              <a:defRPr/>
            </a:pPr>
            <a:r>
              <a:rPr kumimoji="1" lang="zh-TW" altLang="en-US" sz="1500" b="1">
                <a:solidFill>
                  <a:srgbClr val="FFFF00"/>
                </a:solidFill>
                <a:latin typeface="Calibri"/>
                <a:ea typeface="Heiti TC Light"/>
                <a:cs typeface="Calibri"/>
              </a:rPr>
              <a:t>現在</a:t>
            </a:r>
            <a:r>
              <a:rPr kumimoji="1" lang="en-US" altLang="zh-TW" sz="1500" b="1">
                <a:solidFill>
                  <a:srgbClr val="FFFF00"/>
                </a:solidFill>
                <a:latin typeface="Calibri"/>
                <a:ea typeface="Heiti TC Light"/>
                <a:cs typeface="Calibri"/>
              </a:rPr>
              <a:t> $60</a:t>
            </a:r>
          </a:p>
        </p:txBody>
      </p:sp>
      <p:sp>
        <p:nvSpPr>
          <p:cNvPr id="80" name="Text Box 47"/>
          <p:cNvSpPr txBox="1">
            <a:spLocks noChangeArrowheads="1"/>
          </p:cNvSpPr>
          <p:nvPr/>
        </p:nvSpPr>
        <p:spPr bwMode="auto">
          <a:xfrm>
            <a:off x="6172200" y="842966"/>
            <a:ext cx="990600" cy="323165"/>
          </a:xfrm>
          <a:prstGeom prst="rect">
            <a:avLst/>
          </a:prstGeom>
          <a:solidFill>
            <a:schemeClr val="accent4">
              <a:lumMod val="10000"/>
            </a:schemeClr>
          </a:solidFill>
          <a:ln w="9525">
            <a:noFill/>
            <a:miter lim="800000"/>
            <a:headEnd/>
            <a:tailEnd/>
          </a:ln>
        </p:spPr>
        <p:txBody>
          <a:bodyPr>
            <a:spAutoFit/>
          </a:bodyPr>
          <a:lstStyle/>
          <a:p>
            <a:pPr algn="ctr" defTabSz="914400" fontAlgn="base">
              <a:spcBef>
                <a:spcPct val="50000"/>
              </a:spcBef>
              <a:spcAft>
                <a:spcPct val="0"/>
              </a:spcAft>
              <a:defRPr/>
            </a:pPr>
            <a:r>
              <a:rPr kumimoji="1" lang="zh-TW" altLang="en-US" sz="1500" b="1">
                <a:solidFill>
                  <a:srgbClr val="FFFF00"/>
                </a:solidFill>
                <a:latin typeface="Calibri"/>
                <a:ea typeface="Heiti TC Light"/>
                <a:cs typeface="Calibri"/>
              </a:rPr>
              <a:t>現在</a:t>
            </a:r>
            <a:r>
              <a:rPr kumimoji="1" lang="en-US" altLang="zh-TW" sz="1500" b="1">
                <a:solidFill>
                  <a:srgbClr val="FFFF00"/>
                </a:solidFill>
                <a:latin typeface="Calibri"/>
                <a:ea typeface="Heiti TC Light"/>
                <a:cs typeface="Calibri"/>
              </a:rPr>
              <a:t> $60</a:t>
            </a:r>
          </a:p>
        </p:txBody>
      </p:sp>
      <p:sp>
        <p:nvSpPr>
          <p:cNvPr id="81" name="Text Box 47"/>
          <p:cNvSpPr txBox="1">
            <a:spLocks noChangeArrowheads="1"/>
          </p:cNvSpPr>
          <p:nvPr/>
        </p:nvSpPr>
        <p:spPr bwMode="auto">
          <a:xfrm>
            <a:off x="8153400" y="1657351"/>
            <a:ext cx="990600" cy="553998"/>
          </a:xfrm>
          <a:prstGeom prst="rect">
            <a:avLst/>
          </a:prstGeom>
          <a:solidFill>
            <a:schemeClr val="accent4">
              <a:lumMod val="10000"/>
            </a:schemeClr>
          </a:solidFill>
          <a:ln w="9525">
            <a:noFill/>
            <a:miter lim="800000"/>
            <a:headEnd/>
            <a:tailEnd/>
          </a:ln>
        </p:spPr>
        <p:txBody>
          <a:bodyPr>
            <a:spAutoFit/>
          </a:bodyPr>
          <a:lstStyle/>
          <a:p>
            <a:pPr algn="ctr" defTabSz="914400" fontAlgn="base">
              <a:spcBef>
                <a:spcPct val="50000"/>
              </a:spcBef>
              <a:spcAft>
                <a:spcPct val="0"/>
              </a:spcAft>
              <a:defRPr/>
            </a:pPr>
            <a:r>
              <a:rPr kumimoji="1" lang="zh-TW" altLang="en-US" sz="1500" b="1">
                <a:solidFill>
                  <a:srgbClr val="FFFF00"/>
                </a:solidFill>
                <a:latin typeface="Calibri"/>
                <a:ea typeface="Heiti TC Light"/>
                <a:cs typeface="Calibri"/>
              </a:rPr>
              <a:t>現在</a:t>
            </a:r>
            <a:r>
              <a:rPr kumimoji="1" lang="en-US" altLang="zh-TW" sz="1500" b="1">
                <a:solidFill>
                  <a:srgbClr val="FFFF00"/>
                </a:solidFill>
                <a:latin typeface="Calibri"/>
                <a:ea typeface="Heiti TC Light"/>
                <a:cs typeface="Calibri"/>
              </a:rPr>
              <a:t>  $100</a:t>
            </a:r>
          </a:p>
        </p:txBody>
      </p:sp>
      <p:sp>
        <p:nvSpPr>
          <p:cNvPr id="82" name="Text Box 47"/>
          <p:cNvSpPr txBox="1">
            <a:spLocks noChangeArrowheads="1"/>
          </p:cNvSpPr>
          <p:nvPr/>
        </p:nvSpPr>
        <p:spPr bwMode="auto">
          <a:xfrm>
            <a:off x="5791200" y="2914652"/>
            <a:ext cx="990600" cy="323165"/>
          </a:xfrm>
          <a:prstGeom prst="rect">
            <a:avLst/>
          </a:prstGeom>
          <a:solidFill>
            <a:schemeClr val="accent4">
              <a:lumMod val="10000"/>
            </a:schemeClr>
          </a:solidFill>
          <a:ln w="9525">
            <a:noFill/>
            <a:miter lim="800000"/>
            <a:headEnd/>
            <a:tailEnd/>
          </a:ln>
        </p:spPr>
        <p:txBody>
          <a:bodyPr>
            <a:spAutoFit/>
          </a:bodyPr>
          <a:lstStyle/>
          <a:p>
            <a:pPr algn="ctr" defTabSz="914400" fontAlgn="base">
              <a:spcBef>
                <a:spcPct val="50000"/>
              </a:spcBef>
              <a:spcAft>
                <a:spcPct val="0"/>
              </a:spcAft>
              <a:defRPr/>
            </a:pPr>
            <a:r>
              <a:rPr kumimoji="1" lang="zh-TW" altLang="en-US" sz="1500" b="1">
                <a:solidFill>
                  <a:srgbClr val="FFFF00"/>
                </a:solidFill>
                <a:latin typeface="Calibri"/>
                <a:ea typeface="Heiti TC Light"/>
                <a:cs typeface="Calibri"/>
              </a:rPr>
              <a:t>現在</a:t>
            </a:r>
            <a:r>
              <a:rPr kumimoji="1" lang="en-US" altLang="zh-TW" sz="1500" b="1">
                <a:solidFill>
                  <a:srgbClr val="FFFF00"/>
                </a:solidFill>
                <a:latin typeface="Calibri"/>
                <a:ea typeface="Heiti TC Light"/>
                <a:cs typeface="Calibri"/>
              </a:rPr>
              <a:t> $40</a:t>
            </a:r>
          </a:p>
        </p:txBody>
      </p:sp>
      <p:sp>
        <p:nvSpPr>
          <p:cNvPr id="83" name="Text Box 47"/>
          <p:cNvSpPr txBox="1">
            <a:spLocks noChangeArrowheads="1"/>
          </p:cNvSpPr>
          <p:nvPr/>
        </p:nvSpPr>
        <p:spPr bwMode="auto">
          <a:xfrm>
            <a:off x="8153400" y="3086104"/>
            <a:ext cx="990600" cy="323165"/>
          </a:xfrm>
          <a:prstGeom prst="rect">
            <a:avLst/>
          </a:prstGeom>
          <a:solidFill>
            <a:schemeClr val="accent4">
              <a:lumMod val="10000"/>
            </a:schemeClr>
          </a:solidFill>
          <a:ln w="9525">
            <a:noFill/>
            <a:miter lim="800000"/>
            <a:headEnd/>
            <a:tailEnd/>
          </a:ln>
        </p:spPr>
        <p:txBody>
          <a:bodyPr>
            <a:spAutoFit/>
          </a:bodyPr>
          <a:lstStyle/>
          <a:p>
            <a:pPr algn="ctr" defTabSz="914400" fontAlgn="base">
              <a:spcBef>
                <a:spcPct val="50000"/>
              </a:spcBef>
              <a:spcAft>
                <a:spcPct val="0"/>
              </a:spcAft>
              <a:defRPr/>
            </a:pPr>
            <a:r>
              <a:rPr kumimoji="1" lang="zh-TW" altLang="en-US" sz="1500" b="1">
                <a:solidFill>
                  <a:srgbClr val="FFFF00"/>
                </a:solidFill>
                <a:latin typeface="Calibri"/>
                <a:ea typeface="Heiti TC Light"/>
                <a:cs typeface="Calibri"/>
              </a:rPr>
              <a:t>現在</a:t>
            </a:r>
            <a:r>
              <a:rPr kumimoji="1" lang="en-US" altLang="zh-TW" sz="1500" b="1">
                <a:solidFill>
                  <a:srgbClr val="FFFF00"/>
                </a:solidFill>
                <a:latin typeface="Calibri"/>
                <a:ea typeface="Heiti TC Light"/>
                <a:cs typeface="Calibri"/>
              </a:rPr>
              <a:t> $80</a:t>
            </a:r>
          </a:p>
        </p:txBody>
      </p:sp>
      <p:sp>
        <p:nvSpPr>
          <p:cNvPr id="84" name="Text Box 47"/>
          <p:cNvSpPr txBox="1">
            <a:spLocks noChangeArrowheads="1"/>
          </p:cNvSpPr>
          <p:nvPr/>
        </p:nvSpPr>
        <p:spPr bwMode="auto">
          <a:xfrm>
            <a:off x="3200400" y="1485903"/>
            <a:ext cx="990600" cy="323165"/>
          </a:xfrm>
          <a:prstGeom prst="rect">
            <a:avLst/>
          </a:prstGeom>
          <a:solidFill>
            <a:schemeClr val="accent4">
              <a:lumMod val="10000"/>
            </a:schemeClr>
          </a:solidFill>
          <a:ln w="9525">
            <a:noFill/>
            <a:miter lim="800000"/>
            <a:headEnd/>
            <a:tailEnd/>
          </a:ln>
        </p:spPr>
        <p:txBody>
          <a:bodyPr>
            <a:spAutoFit/>
          </a:bodyPr>
          <a:lstStyle/>
          <a:p>
            <a:pPr algn="ctr" defTabSz="914400" fontAlgn="base">
              <a:spcBef>
                <a:spcPct val="50000"/>
              </a:spcBef>
              <a:spcAft>
                <a:spcPct val="0"/>
              </a:spcAft>
              <a:defRPr/>
            </a:pPr>
            <a:r>
              <a:rPr kumimoji="1" lang="zh-TW" altLang="en-US" sz="1500" b="1">
                <a:solidFill>
                  <a:srgbClr val="FFFF00"/>
                </a:solidFill>
                <a:latin typeface="Calibri"/>
                <a:ea typeface="Heiti TC Light"/>
                <a:cs typeface="Calibri"/>
              </a:rPr>
              <a:t>現在</a:t>
            </a:r>
            <a:r>
              <a:rPr kumimoji="1" lang="en-US" altLang="zh-TW" sz="1500" b="1">
                <a:solidFill>
                  <a:srgbClr val="FFFF00"/>
                </a:solidFill>
                <a:latin typeface="Calibri"/>
                <a:ea typeface="Heiti TC Light"/>
                <a:cs typeface="Calibri"/>
              </a:rPr>
              <a:t> $40</a:t>
            </a:r>
          </a:p>
        </p:txBody>
      </p:sp>
      <p:pic>
        <p:nvPicPr>
          <p:cNvPr id="6147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200" y="1143004"/>
            <a:ext cx="16002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5"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200" y="3600454"/>
            <a:ext cx="16002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39326" y="3561168"/>
            <a:ext cx="1714342" cy="108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19086" y="1937775"/>
            <a:ext cx="8797600" cy="2246769"/>
          </a:xfrm>
          <a:prstGeom prst="rect">
            <a:avLst/>
          </a:prstGeom>
          <a:solidFill>
            <a:schemeClr val="accent3">
              <a:lumMod val="60000"/>
              <a:lumOff val="40000"/>
            </a:schemeClr>
          </a:solid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457200"/>
            <a:r>
              <a:rPr lang="zh-TW" altLang="en-US" sz="9600" b="1" cap="all" dirty="0" smtClean="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ea typeface="Heiti TC Light"/>
                <a:cs typeface="Calibri"/>
              </a:rPr>
              <a:t>零售差價</a:t>
            </a:r>
            <a:r>
              <a:rPr lang="en-US" altLang="zh-TW" sz="9600" b="1" cap="all" dirty="0" smtClean="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ea typeface="Heiti TC Light"/>
                <a:cs typeface="Calibri"/>
              </a:rPr>
              <a:t>40</a:t>
            </a:r>
            <a:r>
              <a:rPr lang="zh-TW" altLang="en-US" sz="9600" b="1" cap="all" dirty="0" smtClean="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ea typeface="Heiti TC Light"/>
                <a:cs typeface="Calibri"/>
              </a:rPr>
              <a:t>元</a:t>
            </a:r>
            <a:r>
              <a:rPr lang="en-US" altLang="zh-TW" sz="9600" b="1" cap="all" dirty="0" smtClean="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ea typeface="Heiti TC Light"/>
                <a:cs typeface="Calibri"/>
              </a:rPr>
              <a:t>!!!</a:t>
            </a:r>
          </a:p>
          <a:p>
            <a:pPr algn="ctr" defTabSz="457200"/>
            <a:r>
              <a:rPr lang="en-US" altLang="zh-TW" sz="4400" b="1" cap="all" dirty="0" smtClean="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ea typeface="Heiti TC Light"/>
                <a:cs typeface="Calibri"/>
              </a:rPr>
              <a:t>$40 difference in retail price!</a:t>
            </a:r>
            <a:endParaRPr lang="zh-TW" altLang="en-US" sz="4400" b="1" cap="all" dirty="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ea typeface="Heiti TC Light"/>
              <a:cs typeface="Calibri"/>
            </a:endParaRPr>
          </a:p>
        </p:txBody>
      </p:sp>
    </p:spTree>
    <p:extLst>
      <p:ext uri="{BB962C8B-B14F-4D97-AF65-F5344CB8AC3E}">
        <p14:creationId xmlns:p14="http://schemas.microsoft.com/office/powerpoint/2010/main" val="430757753"/>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56" presetClass="path" presetSubtype="0" accel="50000" decel="50000" fill="hold" nodeType="withEffect">
                                  <p:stCondLst>
                                    <p:cond delay="0"/>
                                  </p:stCondLst>
                                  <p:childTnLst>
                                    <p:animMotion origin="layout" path="M -3.88889E-6 1.67939E-6 L 0.34653 -0.30188 " pathEditMode="relative" rAng="0" ptsTypes="AA">
                                      <p:cBhvr>
                                        <p:cTn id="9" dur="2000" fill="hold"/>
                                        <p:tgtEl>
                                          <p:spTgt spid="519226"/>
                                        </p:tgtEl>
                                        <p:attrNameLst>
                                          <p:attrName>ppt_x</p:attrName>
                                          <p:attrName>ppt_y</p:attrName>
                                        </p:attrNameLst>
                                      </p:cBhvr>
                                      <p:rCtr x="173" y="-151"/>
                                    </p:animMotion>
                                  </p:childTnLst>
                                </p:cTn>
                              </p:par>
                              <p:par>
                                <p:cTn id="10" presetID="56" presetClass="path" presetSubtype="0" accel="50000" decel="50000" fill="hold" nodeType="withEffect">
                                  <p:stCondLst>
                                    <p:cond delay="0"/>
                                  </p:stCondLst>
                                  <p:childTnLst>
                                    <p:animMotion origin="layout" path="M -1.66667E-6 2.41036E-6 L 0.32292 -0.31229 " pathEditMode="relative" rAng="0" ptsTypes="AA">
                                      <p:cBhvr>
                                        <p:cTn id="11" dur="2000" fill="hold"/>
                                        <p:tgtEl>
                                          <p:spTgt spid="519233"/>
                                        </p:tgtEl>
                                        <p:attrNameLst>
                                          <p:attrName>ppt_x</p:attrName>
                                          <p:attrName>ppt_y</p:attrName>
                                        </p:attrNameLst>
                                      </p:cBhvr>
                                      <p:rCtr x="161" y="-156"/>
                                    </p:animMotion>
                                  </p:childTnLst>
                                </p:cTn>
                              </p:par>
                              <p:par>
                                <p:cTn id="12" presetID="56" presetClass="path" presetSubtype="0" accel="50000" decel="50000" fill="hold" nodeType="withEffect">
                                  <p:stCondLst>
                                    <p:cond delay="0"/>
                                  </p:stCondLst>
                                  <p:childTnLst>
                                    <p:animMotion origin="layout" path="M -0.00799 2.41036E-6 L 0.33854 -0.31229 " pathEditMode="relative" rAng="0" ptsTypes="AA">
                                      <p:cBhvr>
                                        <p:cTn id="13" dur="2000" fill="hold"/>
                                        <p:tgtEl>
                                          <p:spTgt spid="519231"/>
                                        </p:tgtEl>
                                        <p:attrNameLst>
                                          <p:attrName>ppt_x</p:attrName>
                                          <p:attrName>ppt_y</p:attrName>
                                        </p:attrNameLst>
                                      </p:cBhvr>
                                      <p:rCtr x="173" y="-156"/>
                                    </p:animMotion>
                                  </p:childTnLst>
                                </p:cTn>
                              </p:par>
                              <p:par>
                                <p:cTn id="14" presetID="56" presetClass="path" presetSubtype="0" accel="50000" decel="50000" fill="hold" nodeType="withEffect">
                                  <p:stCondLst>
                                    <p:cond delay="0"/>
                                  </p:stCondLst>
                                  <p:childTnLst>
                                    <p:animMotion origin="layout" path="M -1.66667E-6 1.67939E-6 L 0.32292 -0.30188 " pathEditMode="relative" rAng="0" ptsTypes="AA">
                                      <p:cBhvr>
                                        <p:cTn id="15" dur="2000" fill="hold"/>
                                        <p:tgtEl>
                                          <p:spTgt spid="519232"/>
                                        </p:tgtEl>
                                        <p:attrNameLst>
                                          <p:attrName>ppt_x</p:attrName>
                                          <p:attrName>ppt_y</p:attrName>
                                        </p:attrNameLst>
                                      </p:cBhvr>
                                      <p:rCtr x="161" y="-151"/>
                                    </p:animMotion>
                                  </p:childTnLst>
                                </p:cTn>
                              </p:par>
                              <p:par>
                                <p:cTn id="16" presetID="12" presetClass="entr" presetSubtype="4"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slide(fromBottom)">
                                      <p:cBhvr>
                                        <p:cTn id="18" dur="500"/>
                                        <p:tgtEl>
                                          <p:spTgt spid="84"/>
                                        </p:tgtEl>
                                      </p:cBhvr>
                                    </p:animEffect>
                                  </p:childTnLst>
                                </p:cTn>
                              </p:par>
                            </p:childTnLst>
                          </p:cTn>
                        </p:par>
                        <p:par>
                          <p:cTn id="19" fill="hold" nodeType="afterGroup">
                            <p:stCondLst>
                              <p:cond delay="2000"/>
                            </p:stCondLst>
                            <p:childTnLst>
                              <p:par>
                                <p:cTn id="20" presetID="3" presetClass="entr" presetSubtype="10" fill="hold" nodeType="afterEffect">
                                  <p:stCondLst>
                                    <p:cond delay="0"/>
                                  </p:stCondLst>
                                  <p:childTnLst>
                                    <p:set>
                                      <p:cBhvr>
                                        <p:cTn id="21" dur="1" fill="hold">
                                          <p:stCondLst>
                                            <p:cond delay="0"/>
                                          </p:stCondLst>
                                        </p:cTn>
                                        <p:tgtEl>
                                          <p:spTgt spid="519225"/>
                                        </p:tgtEl>
                                        <p:attrNameLst>
                                          <p:attrName>style.visibility</p:attrName>
                                        </p:attrNameLst>
                                      </p:cBhvr>
                                      <p:to>
                                        <p:strVal val="visible"/>
                                      </p:to>
                                    </p:set>
                                    <p:animEffect transition="in" filter="blinds(horizontal)">
                                      <p:cBhvr>
                                        <p:cTn id="22" dur="500"/>
                                        <p:tgtEl>
                                          <p:spTgt spid="519225"/>
                                        </p:tgtEl>
                                      </p:cBhvr>
                                    </p:animEffect>
                                  </p:childTnLst>
                                </p:cTn>
                              </p:par>
                            </p:childTnLst>
                          </p:cTn>
                        </p:par>
                        <p:par>
                          <p:cTn id="23" fill="hold" nodeType="withGroup">
                            <p:stCondLst>
                              <p:cond delay="2500"/>
                            </p:stCondLst>
                            <p:childTnLst>
                              <p:par>
                                <p:cTn id="24" presetID="3" presetClass="entr" presetSubtype="1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par>
                                <p:cTn id="27" presetID="63" presetClass="path" presetSubtype="0" accel="50000" decel="50000" fill="hold" nodeType="withEffect">
                                  <p:stCondLst>
                                    <p:cond delay="0"/>
                                  </p:stCondLst>
                                  <p:childTnLst>
                                    <p:animMotion origin="layout" path="M 0.32292 -0.30188 L 0.58281 -0.3752 " pathEditMode="relative" rAng="0" ptsTypes="AA">
                                      <p:cBhvr>
                                        <p:cTn id="28" dur="2000" fill="hold"/>
                                        <p:tgtEl>
                                          <p:spTgt spid="519232"/>
                                        </p:tgtEl>
                                        <p:attrNameLst>
                                          <p:attrName>ppt_x</p:attrName>
                                          <p:attrName>ppt_y</p:attrName>
                                        </p:attrNameLst>
                                      </p:cBhvr>
                                      <p:rCtr x="130" y="-37"/>
                                    </p:animMotion>
                                  </p:childTnLst>
                                </p:cTn>
                              </p:par>
                              <p:par>
                                <p:cTn id="29" presetID="63" presetClass="path" presetSubtype="0" accel="50000" decel="50000" fill="hold" nodeType="withEffect">
                                  <p:stCondLst>
                                    <p:cond delay="0"/>
                                  </p:stCondLst>
                                  <p:childTnLst>
                                    <p:animMotion origin="layout" path="M 0.34653 -0.30188 L 0.63004 -0.3752 " pathEditMode="relative" rAng="0" ptsTypes="AA">
                                      <p:cBhvr>
                                        <p:cTn id="30" dur="2000" fill="hold"/>
                                        <p:tgtEl>
                                          <p:spTgt spid="519226"/>
                                        </p:tgtEl>
                                        <p:attrNameLst>
                                          <p:attrName>ppt_x</p:attrName>
                                          <p:attrName>ppt_y</p:attrName>
                                        </p:attrNameLst>
                                      </p:cBhvr>
                                      <p:rCtr x="142" y="-37"/>
                                    </p:animMotion>
                                  </p:childTnLst>
                                </p:cTn>
                              </p:par>
                              <p:par>
                                <p:cTn id="31" presetID="63" presetClass="path" presetSubtype="0" accel="50000" decel="50000" fill="hold" nodeType="withEffect">
                                  <p:stCondLst>
                                    <p:cond delay="0"/>
                                  </p:stCondLst>
                                  <p:childTnLst>
                                    <p:animMotion origin="layout" path="M 0.32292 -0.31229 L 0.58281 -0.34375 " pathEditMode="relative" rAng="0" ptsTypes="AA">
                                      <p:cBhvr>
                                        <p:cTn id="32" dur="2000" fill="hold"/>
                                        <p:tgtEl>
                                          <p:spTgt spid="519233"/>
                                        </p:tgtEl>
                                        <p:attrNameLst>
                                          <p:attrName>ppt_x</p:attrName>
                                          <p:attrName>ppt_y</p:attrName>
                                        </p:attrNameLst>
                                      </p:cBhvr>
                                      <p:rCtr x="130" y="-16"/>
                                    </p:animMotion>
                                  </p:childTnLst>
                                </p:cTn>
                              </p:par>
                              <p:par>
                                <p:cTn id="33" presetID="63" presetClass="path" presetSubtype="0" accel="50000" decel="50000" fill="hold" nodeType="withEffect">
                                  <p:stCondLst>
                                    <p:cond delay="0"/>
                                  </p:stCondLst>
                                  <p:childTnLst>
                                    <p:animMotion origin="layout" path="M 0.33855 -0.31229 L 0.63004 -0.34375 " pathEditMode="relative" rAng="0" ptsTypes="AA">
                                      <p:cBhvr>
                                        <p:cTn id="34" dur="2000" fill="hold"/>
                                        <p:tgtEl>
                                          <p:spTgt spid="519231"/>
                                        </p:tgtEl>
                                        <p:attrNameLst>
                                          <p:attrName>ppt_x</p:attrName>
                                          <p:attrName>ppt_y</p:attrName>
                                        </p:attrNameLst>
                                      </p:cBhvr>
                                      <p:rCtr x="146" y="-16"/>
                                    </p:animMotion>
                                  </p:childTnLst>
                                </p:cTn>
                              </p:par>
                            </p:childTnLst>
                          </p:cTn>
                        </p:par>
                        <p:par>
                          <p:cTn id="35" fill="hold" nodeType="afterGroup">
                            <p:stCondLst>
                              <p:cond delay="4500"/>
                            </p:stCondLst>
                            <p:childTnLst>
                              <p:par>
                                <p:cTn id="36" presetID="3" presetClass="entr" presetSubtype="10" fill="hold" grpId="0" nodeType="afterEffect">
                                  <p:stCondLst>
                                    <p:cond delay="0"/>
                                  </p:stCondLst>
                                  <p:childTnLst>
                                    <p:set>
                                      <p:cBhvr>
                                        <p:cTn id="37" dur="1" fill="hold">
                                          <p:stCondLst>
                                            <p:cond delay="0"/>
                                          </p:stCondLst>
                                        </p:cTn>
                                        <p:tgtEl>
                                          <p:spTgt spid="519227"/>
                                        </p:tgtEl>
                                        <p:attrNameLst>
                                          <p:attrName>style.visibility</p:attrName>
                                        </p:attrNameLst>
                                      </p:cBhvr>
                                      <p:to>
                                        <p:strVal val="visible"/>
                                      </p:to>
                                    </p:set>
                                    <p:animEffect transition="in" filter="blinds(horizontal)">
                                      <p:cBhvr>
                                        <p:cTn id="38" dur="500"/>
                                        <p:tgtEl>
                                          <p:spTgt spid="519227"/>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slide(fromBottom)">
                                      <p:cBhvr>
                                        <p:cTn id="41" dur="500"/>
                                        <p:tgtEl>
                                          <p:spTgt spid="80"/>
                                        </p:tgtEl>
                                      </p:cBhvr>
                                    </p:animEffect>
                                  </p:childTnLst>
                                </p:cTn>
                              </p:par>
                              <p:par>
                                <p:cTn id="42" presetID="3" presetClass="entr" presetSubtype="1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par>
                                <p:cTn id="45" presetID="63" presetClass="path" presetSubtype="0" accel="50000" decel="50000" fill="hold" nodeType="withEffect">
                                  <p:stCondLst>
                                    <p:cond delay="0"/>
                                  </p:stCondLst>
                                  <p:childTnLst>
                                    <p:animMotion origin="layout" path="M 0.63004 -0.3752 L 0.85052 -0.28083 " pathEditMode="relative" rAng="0" ptsTypes="AA">
                                      <p:cBhvr>
                                        <p:cTn id="46" dur="2000" fill="hold"/>
                                        <p:tgtEl>
                                          <p:spTgt spid="519226"/>
                                        </p:tgtEl>
                                        <p:attrNameLst>
                                          <p:attrName>ppt_x</p:attrName>
                                          <p:attrName>ppt_y</p:attrName>
                                        </p:attrNameLst>
                                      </p:cBhvr>
                                      <p:rCtr x="110" y="47"/>
                                    </p:animMotion>
                                  </p:childTnLst>
                                </p:cTn>
                              </p:par>
                            </p:childTnLst>
                          </p:cTn>
                        </p:par>
                        <p:par>
                          <p:cTn id="47" fill="hold">
                            <p:stCondLst>
                              <p:cond delay="6500"/>
                            </p:stCondLst>
                            <p:childTnLst>
                              <p:par>
                                <p:cTn id="48" presetID="12" presetClass="entr" presetSubtype="4"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slide(fromBottom)">
                                      <p:cBhvr>
                                        <p:cTn id="50" dur="500"/>
                                        <p:tgtEl>
                                          <p:spTgt spid="8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linds(horizontal)">
                                      <p:cBhvr>
                                        <p:cTn id="55" dur="500"/>
                                        <p:tgtEl>
                                          <p:spTgt spid="3"/>
                                        </p:tgtEl>
                                      </p:cBhvr>
                                    </p:animEffect>
                                  </p:childTnLst>
                                </p:cTn>
                              </p:par>
                            </p:childTnLst>
                          </p:cTn>
                        </p:par>
                        <p:par>
                          <p:cTn id="56" fill="hold" nodeType="withGroup">
                            <p:stCondLst>
                              <p:cond delay="500"/>
                            </p:stCondLst>
                            <p:childTnLst>
                              <p:par>
                                <p:cTn id="57" presetID="63" presetClass="path" presetSubtype="0" accel="50000" decel="50000" fill="hold" nodeType="afterEffect">
                                  <p:stCondLst>
                                    <p:cond delay="0"/>
                                  </p:stCondLst>
                                  <p:childTnLst>
                                    <p:animMotion origin="layout" path="M 3.88889E-6 -0.01041 L 0.53559 -0.01851 " pathEditMode="relative" rAng="0" ptsTypes="AA">
                                      <p:cBhvr>
                                        <p:cTn id="58" dur="2000" fill="hold"/>
                                        <p:tgtEl>
                                          <p:spTgt spid="519230"/>
                                        </p:tgtEl>
                                        <p:attrNameLst>
                                          <p:attrName>ppt_x</p:attrName>
                                          <p:attrName>ppt_y</p:attrName>
                                        </p:attrNameLst>
                                      </p:cBhvr>
                                      <p:rCtr x="268" y="-4"/>
                                    </p:animMotion>
                                  </p:childTnLst>
                                </p:cTn>
                              </p:par>
                              <p:par>
                                <p:cTn id="59" presetID="12" presetClass="entr" presetSubtype="4"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slide(fromBottom)">
                                      <p:cBhvr>
                                        <p:cTn id="61" dur="500"/>
                                        <p:tgtEl>
                                          <p:spTgt spid="82"/>
                                        </p:tgtEl>
                                      </p:cBhvr>
                                    </p:animEffect>
                                  </p:childTnLst>
                                </p:cTn>
                              </p:par>
                            </p:childTnLst>
                          </p:cTn>
                        </p:par>
                        <p:par>
                          <p:cTn id="62" fill="hold" nodeType="afterGroup">
                            <p:stCondLst>
                              <p:cond delay="2500"/>
                            </p:stCondLst>
                            <p:childTnLst>
                              <p:par>
                                <p:cTn id="63" presetID="3" presetClass="entr" presetSubtype="10" fill="hold" grpId="0" nodeType="afterEffect">
                                  <p:stCondLst>
                                    <p:cond delay="0"/>
                                  </p:stCondLst>
                                  <p:childTnLst>
                                    <p:set>
                                      <p:cBhvr>
                                        <p:cTn id="64" dur="1" fill="hold">
                                          <p:stCondLst>
                                            <p:cond delay="0"/>
                                          </p:stCondLst>
                                        </p:cTn>
                                        <p:tgtEl>
                                          <p:spTgt spid="519228"/>
                                        </p:tgtEl>
                                        <p:attrNameLst>
                                          <p:attrName>style.visibility</p:attrName>
                                        </p:attrNameLst>
                                      </p:cBhvr>
                                      <p:to>
                                        <p:strVal val="visible"/>
                                      </p:to>
                                    </p:set>
                                    <p:animEffect transition="in" filter="blinds(horizontal)">
                                      <p:cBhvr>
                                        <p:cTn id="65" dur="500"/>
                                        <p:tgtEl>
                                          <p:spTgt spid="519228"/>
                                        </p:tgtEl>
                                      </p:cBhvr>
                                    </p:animEffect>
                                  </p:childTnLst>
                                </p:cTn>
                              </p:par>
                            </p:childTnLst>
                          </p:cTn>
                        </p:par>
                        <p:par>
                          <p:cTn id="66" fill="hold" nodeType="withGroup">
                            <p:stCondLst>
                              <p:cond delay="3000"/>
                            </p:stCondLst>
                            <p:childTnLst>
                              <p:par>
                                <p:cTn id="67" presetID="3" presetClass="entr" presetSubtype="10"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linds(horizontal)">
                                      <p:cBhvr>
                                        <p:cTn id="69" dur="500"/>
                                        <p:tgtEl>
                                          <p:spTgt spid="10"/>
                                        </p:tgtEl>
                                      </p:cBhvr>
                                    </p:animEffect>
                                  </p:childTnLst>
                                </p:cTn>
                              </p:par>
                            </p:childTnLst>
                          </p:cTn>
                        </p:par>
                        <p:par>
                          <p:cTn id="70" fill="hold" nodeType="withGroup">
                            <p:stCondLst>
                              <p:cond delay="3500"/>
                            </p:stCondLst>
                            <p:childTnLst>
                              <p:par>
                                <p:cTn id="71" presetID="63" presetClass="path" presetSubtype="0" accel="50000" decel="50000" fill="hold" nodeType="afterEffect">
                                  <p:stCondLst>
                                    <p:cond delay="0"/>
                                  </p:stCondLst>
                                  <p:childTnLst>
                                    <p:animMotion origin="layout" path="M 0.53559 -0.01851 L 0.80329 -0.01851 " pathEditMode="relative" rAng="0" ptsTypes="AA">
                                      <p:cBhvr>
                                        <p:cTn id="72" dur="2000" fill="hold"/>
                                        <p:tgtEl>
                                          <p:spTgt spid="519230"/>
                                        </p:tgtEl>
                                        <p:attrNameLst>
                                          <p:attrName>ppt_x</p:attrName>
                                          <p:attrName>ppt_y</p:attrName>
                                        </p:attrNameLst>
                                      </p:cBhvr>
                                      <p:rCtr x="134" y="0"/>
                                    </p:animMotion>
                                  </p:childTnLst>
                                </p:cTn>
                              </p:par>
                            </p:childTnLst>
                          </p:cTn>
                        </p:par>
                        <p:par>
                          <p:cTn id="73" fill="hold" nodeType="withGroup">
                            <p:stCondLst>
                              <p:cond delay="5500"/>
                            </p:stCondLst>
                            <p:childTnLst>
                              <p:par>
                                <p:cTn id="74" presetID="12" presetClass="entr" presetSubtype="4" fill="hold" grpId="0" nodeType="afterEffect">
                                  <p:stCondLst>
                                    <p:cond delay="0"/>
                                  </p:stCondLst>
                                  <p:childTnLst>
                                    <p:set>
                                      <p:cBhvr>
                                        <p:cTn id="75" dur="1" fill="hold">
                                          <p:stCondLst>
                                            <p:cond delay="0"/>
                                          </p:stCondLst>
                                        </p:cTn>
                                        <p:tgtEl>
                                          <p:spTgt spid="83"/>
                                        </p:tgtEl>
                                        <p:attrNameLst>
                                          <p:attrName>style.visibility</p:attrName>
                                        </p:attrNameLst>
                                      </p:cBhvr>
                                      <p:to>
                                        <p:strVal val="visible"/>
                                      </p:to>
                                    </p:set>
                                    <p:animEffect transition="in" filter="slide(fromBottom)">
                                      <p:cBhvr>
                                        <p:cTn id="76" dur="500"/>
                                        <p:tgtEl>
                                          <p:spTgt spid="83"/>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026"/>
                                        </p:tgtEl>
                                        <p:attrNameLst>
                                          <p:attrName>style.visibility</p:attrName>
                                        </p:attrNameLst>
                                      </p:cBhvr>
                                      <p:to>
                                        <p:strVal val="visible"/>
                                      </p:to>
                                    </p:set>
                                    <p:anim calcmode="lin" valueType="num">
                                      <p:cBhvr additive="base">
                                        <p:cTn id="81" dur="500" fill="hold"/>
                                        <p:tgtEl>
                                          <p:spTgt spid="1026"/>
                                        </p:tgtEl>
                                        <p:attrNameLst>
                                          <p:attrName>ppt_x</p:attrName>
                                        </p:attrNameLst>
                                      </p:cBhvr>
                                      <p:tavLst>
                                        <p:tav tm="0">
                                          <p:val>
                                            <p:strVal val="#ppt_x"/>
                                          </p:val>
                                        </p:tav>
                                        <p:tav tm="100000">
                                          <p:val>
                                            <p:strVal val="#ppt_x"/>
                                          </p:val>
                                        </p:tav>
                                      </p:tavLst>
                                    </p:anim>
                                    <p:anim calcmode="lin" valueType="num">
                                      <p:cBhvr additive="base">
                                        <p:cTn id="82" dur="500" fill="hold"/>
                                        <p:tgtEl>
                                          <p:spTgt spid="1026"/>
                                        </p:tgtEl>
                                        <p:attrNameLst>
                                          <p:attrName>ppt_y</p:attrName>
                                        </p:attrNameLst>
                                      </p:cBhvr>
                                      <p:tavLst>
                                        <p:tav tm="0">
                                          <p:val>
                                            <p:strVal val="1+#ppt_h/2"/>
                                          </p:val>
                                        </p:tav>
                                        <p:tav tm="100000">
                                          <p:val>
                                            <p:strVal val="#ppt_y"/>
                                          </p:val>
                                        </p:tav>
                                      </p:tavLst>
                                    </p:anim>
                                  </p:childTnLst>
                                </p:cTn>
                              </p:par>
                            </p:childTnLst>
                          </p:cTn>
                        </p:par>
                        <p:par>
                          <p:cTn id="83" fill="hold" nodeType="withGroup">
                            <p:stCondLst>
                              <p:cond delay="500"/>
                            </p:stCondLst>
                            <p:childTnLst>
                              <p:par>
                                <p:cTn id="84" presetID="2" presetClass="entr" presetSubtype="4" fill="hold" nodeType="after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additive="base">
                                        <p:cTn id="86" dur="500" fill="hold"/>
                                        <p:tgtEl>
                                          <p:spTgt spid="8"/>
                                        </p:tgtEl>
                                        <p:attrNameLst>
                                          <p:attrName>ppt_x</p:attrName>
                                        </p:attrNameLst>
                                      </p:cBhvr>
                                      <p:tavLst>
                                        <p:tav tm="0">
                                          <p:val>
                                            <p:strVal val="#ppt_x"/>
                                          </p:val>
                                        </p:tav>
                                        <p:tav tm="100000">
                                          <p:val>
                                            <p:strVal val="#ppt_x"/>
                                          </p:val>
                                        </p:tav>
                                      </p:tavLst>
                                    </p:anim>
                                    <p:anim calcmode="lin" valueType="num">
                                      <p:cBhvr additive="base">
                                        <p:cTn id="87" dur="500" fill="hold"/>
                                        <p:tgtEl>
                                          <p:spTgt spid="8"/>
                                        </p:tgtEl>
                                        <p:attrNameLst>
                                          <p:attrName>ppt_y</p:attrName>
                                        </p:attrNameLst>
                                      </p:cBhvr>
                                      <p:tavLst>
                                        <p:tav tm="0">
                                          <p:val>
                                            <p:strVal val="1+#ppt_h/2"/>
                                          </p:val>
                                        </p:tav>
                                        <p:tav tm="100000">
                                          <p:val>
                                            <p:strVal val="#ppt_y"/>
                                          </p:val>
                                        </p:tav>
                                      </p:tavLst>
                                    </p:anim>
                                  </p:childTnLst>
                                </p:cTn>
                              </p:par>
                            </p:childTnLst>
                          </p:cTn>
                        </p:par>
                        <p:par>
                          <p:cTn id="88" fill="hold">
                            <p:stCondLst>
                              <p:cond delay="1000"/>
                            </p:stCondLst>
                            <p:childTnLst>
                              <p:par>
                                <p:cTn id="89" presetID="2" presetClass="entr" presetSubtype="4" fill="hold" nodeType="afterEffect">
                                  <p:stCondLst>
                                    <p:cond delay="0"/>
                                  </p:stCondLst>
                                  <p:childTnLst>
                                    <p:set>
                                      <p:cBhvr>
                                        <p:cTn id="90" dur="1" fill="hold">
                                          <p:stCondLst>
                                            <p:cond delay="0"/>
                                          </p:stCondLst>
                                        </p:cTn>
                                        <p:tgtEl>
                                          <p:spTgt spid="519229"/>
                                        </p:tgtEl>
                                        <p:attrNameLst>
                                          <p:attrName>style.visibility</p:attrName>
                                        </p:attrNameLst>
                                      </p:cBhvr>
                                      <p:to>
                                        <p:strVal val="visible"/>
                                      </p:to>
                                    </p:set>
                                    <p:anim calcmode="lin" valueType="num">
                                      <p:cBhvr additive="base">
                                        <p:cTn id="91" dur="500" fill="hold"/>
                                        <p:tgtEl>
                                          <p:spTgt spid="519229"/>
                                        </p:tgtEl>
                                        <p:attrNameLst>
                                          <p:attrName>ppt_x</p:attrName>
                                        </p:attrNameLst>
                                      </p:cBhvr>
                                      <p:tavLst>
                                        <p:tav tm="0">
                                          <p:val>
                                            <p:strVal val="#ppt_x"/>
                                          </p:val>
                                        </p:tav>
                                        <p:tav tm="100000">
                                          <p:val>
                                            <p:strVal val="#ppt_x"/>
                                          </p:val>
                                        </p:tav>
                                      </p:tavLst>
                                    </p:anim>
                                    <p:anim calcmode="lin" valueType="num">
                                      <p:cBhvr additive="base">
                                        <p:cTn id="92" dur="500" fill="hold"/>
                                        <p:tgtEl>
                                          <p:spTgt spid="519229"/>
                                        </p:tgtEl>
                                        <p:attrNameLst>
                                          <p:attrName>ppt_y</p:attrName>
                                        </p:attrNameLst>
                                      </p:cBhvr>
                                      <p:tavLst>
                                        <p:tav tm="0">
                                          <p:val>
                                            <p:strVal val="1+#ppt_h/2"/>
                                          </p:val>
                                        </p:tav>
                                        <p:tav tm="100000">
                                          <p:val>
                                            <p:strVal val="#ppt_y"/>
                                          </p:val>
                                        </p:tav>
                                      </p:tavLst>
                                    </p:anim>
                                  </p:childTnLst>
                                </p:cTn>
                              </p:par>
                            </p:childTnLst>
                          </p:cTn>
                        </p:par>
                        <p:par>
                          <p:cTn id="93" fill="hold" nodeType="withGroup">
                            <p:stCondLst>
                              <p:cond delay="1500"/>
                            </p:stCondLst>
                            <p:childTnLst>
                              <p:par>
                                <p:cTn id="94" presetID="2" presetClass="entr" presetSubtype="4"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500" fill="hold"/>
                                        <p:tgtEl>
                                          <p:spTgt spid="11"/>
                                        </p:tgtEl>
                                        <p:attrNameLst>
                                          <p:attrName>ppt_x</p:attrName>
                                        </p:attrNameLst>
                                      </p:cBhvr>
                                      <p:tavLst>
                                        <p:tav tm="0">
                                          <p:val>
                                            <p:strVal val="#ppt_x"/>
                                          </p:val>
                                        </p:tav>
                                        <p:tav tm="100000">
                                          <p:val>
                                            <p:strVal val="#ppt_x"/>
                                          </p:val>
                                        </p:tav>
                                      </p:tavLst>
                                    </p:anim>
                                    <p:anim calcmode="lin" valueType="num">
                                      <p:cBhvr additive="base">
                                        <p:cTn id="9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nodeType="withGroup">
                            <p:stCondLst>
                              <p:cond delay="0"/>
                            </p:stCondLst>
                            <p:childTnLst>
                              <p:par>
                                <p:cTn id="100" presetID="2" presetClass="entr" presetSubtype="2"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anim calcmode="lin" valueType="num">
                                      <p:cBhvr additive="base">
                                        <p:cTn id="102" dur="500" fill="hold"/>
                                        <p:tgtEl>
                                          <p:spTgt spid="15"/>
                                        </p:tgtEl>
                                        <p:attrNameLst>
                                          <p:attrName>ppt_x</p:attrName>
                                        </p:attrNameLst>
                                      </p:cBhvr>
                                      <p:tavLst>
                                        <p:tav tm="0">
                                          <p:val>
                                            <p:strVal val="1+#ppt_w/2"/>
                                          </p:val>
                                        </p:tav>
                                        <p:tav tm="100000">
                                          <p:val>
                                            <p:strVal val="#ppt_x"/>
                                          </p:val>
                                        </p:tav>
                                      </p:tavLst>
                                    </p:anim>
                                    <p:anim calcmode="lin" valueType="num">
                                      <p:cBhvr additive="base">
                                        <p:cTn id="103" dur="500" fill="hold"/>
                                        <p:tgtEl>
                                          <p:spTgt spid="15"/>
                                        </p:tgtEl>
                                        <p:attrNameLst>
                                          <p:attrName>ppt_y</p:attrName>
                                        </p:attrNameLst>
                                      </p:cBhvr>
                                      <p:tavLst>
                                        <p:tav tm="0">
                                          <p:val>
                                            <p:strVal val="#ppt_y"/>
                                          </p:val>
                                        </p:tav>
                                        <p:tav tm="100000">
                                          <p:val>
                                            <p:strVal val="#ppt_y"/>
                                          </p:val>
                                        </p:tav>
                                      </p:tavLst>
                                    </p:anim>
                                  </p:childTnLst>
                                </p:cTn>
                              </p:par>
                            </p:childTnLst>
                          </p:cTn>
                        </p:par>
                        <p:par>
                          <p:cTn id="104" fill="hold" nodeType="withGroup">
                            <p:stCondLst>
                              <p:cond delay="500"/>
                            </p:stCondLst>
                            <p:childTnLst>
                              <p:par>
                                <p:cTn id="105" presetID="2" presetClass="entr" presetSubtype="2" fill="hold" nodeType="after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additive="base">
                                        <p:cTn id="107" dur="500" fill="hold"/>
                                        <p:tgtEl>
                                          <p:spTgt spid="14"/>
                                        </p:tgtEl>
                                        <p:attrNameLst>
                                          <p:attrName>ppt_x</p:attrName>
                                        </p:attrNameLst>
                                      </p:cBhvr>
                                      <p:tavLst>
                                        <p:tav tm="0">
                                          <p:val>
                                            <p:strVal val="1+#ppt_w/2"/>
                                          </p:val>
                                        </p:tav>
                                        <p:tav tm="100000">
                                          <p:val>
                                            <p:strVal val="#ppt_x"/>
                                          </p:val>
                                        </p:tav>
                                      </p:tavLst>
                                    </p:anim>
                                    <p:anim calcmode="lin" valueType="num">
                                      <p:cBhvr additive="base">
                                        <p:cTn id="108" dur="500" fill="hold"/>
                                        <p:tgtEl>
                                          <p:spTgt spid="14"/>
                                        </p:tgtEl>
                                        <p:attrNameLst>
                                          <p:attrName>ppt_y</p:attrName>
                                        </p:attrNameLst>
                                      </p:cBhvr>
                                      <p:tavLst>
                                        <p:tav tm="0">
                                          <p:val>
                                            <p:strVal val="#ppt_y"/>
                                          </p:val>
                                        </p:tav>
                                        <p:tav tm="100000">
                                          <p:val>
                                            <p:strVal val="#ppt_y"/>
                                          </p:val>
                                        </p:tav>
                                      </p:tavLst>
                                    </p:anim>
                                  </p:childTnLst>
                                </p:cTn>
                              </p:par>
                            </p:childTnLst>
                          </p:cTn>
                        </p:par>
                        <p:par>
                          <p:cTn id="109" fill="hold" nodeType="withGroup">
                            <p:stCondLst>
                              <p:cond delay="1000"/>
                            </p:stCondLst>
                            <p:childTnLst>
                              <p:par>
                                <p:cTn id="110" presetID="63" presetClass="path" presetSubtype="0" accel="50000" decel="50000" fill="hold" nodeType="afterEffect">
                                  <p:stCondLst>
                                    <p:cond delay="0"/>
                                  </p:stCondLst>
                                  <p:childTnLst>
                                    <p:animMotion origin="layout" path="M 2.77778E-7 0.00023 L 0.80312 0.12838 " pathEditMode="relative" rAng="0" ptsTypes="AA">
                                      <p:cBhvr>
                                        <p:cTn id="111" dur="2000" fill="hold"/>
                                        <p:tgtEl>
                                          <p:spTgt spid="519236"/>
                                        </p:tgtEl>
                                        <p:attrNameLst>
                                          <p:attrName>ppt_x</p:attrName>
                                          <p:attrName>ppt_y</p:attrName>
                                        </p:attrNameLst>
                                      </p:cBhvr>
                                      <p:rCtr x="402" y="64"/>
                                    </p:animMotion>
                                  </p:childTnLst>
                                </p:cTn>
                              </p:par>
                            </p:childTnLst>
                          </p:cTn>
                        </p:par>
                        <p:par>
                          <p:cTn id="112" fill="hold" nodeType="withGroup">
                            <p:stCondLst>
                              <p:cond delay="3000"/>
                            </p:stCondLst>
                            <p:childTnLst>
                              <p:par>
                                <p:cTn id="113" presetID="12" presetClass="entr" presetSubtype="4" fill="hold" grpId="0" nodeType="after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slide(fromBottom)">
                                      <p:cBhvr>
                                        <p:cTn id="115" dur="500"/>
                                        <p:tgtEl>
                                          <p:spTgt spid="79"/>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
                                        </p:tgtEl>
                                        <p:attrNameLst>
                                          <p:attrName>style.visibility</p:attrName>
                                        </p:attrNameLst>
                                      </p:cBhvr>
                                      <p:to>
                                        <p:strVal val="visible"/>
                                      </p:to>
                                    </p:set>
                                    <p:anim calcmode="lin" valueType="num">
                                      <p:cBhvr additive="base">
                                        <p:cTn id="120" dur="500" fill="hold"/>
                                        <p:tgtEl>
                                          <p:spTgt spid="2"/>
                                        </p:tgtEl>
                                        <p:attrNameLst>
                                          <p:attrName>ppt_x</p:attrName>
                                        </p:attrNameLst>
                                      </p:cBhvr>
                                      <p:tavLst>
                                        <p:tav tm="0">
                                          <p:val>
                                            <p:strVal val="#ppt_x"/>
                                          </p:val>
                                        </p:tav>
                                        <p:tav tm="100000">
                                          <p:val>
                                            <p:strVal val="#ppt_x"/>
                                          </p:val>
                                        </p:tav>
                                      </p:tavLst>
                                    </p:anim>
                                    <p:anim calcmode="lin" valueType="num">
                                      <p:cBhvr additive="base">
                                        <p:cTn id="1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27" grpId="0"/>
      <p:bldP spid="519228" grpId="0"/>
      <p:bldP spid="79" grpId="0" animBg="1"/>
      <p:bldP spid="80" grpId="0" animBg="1"/>
      <p:bldP spid="81" grpId="0" animBg="1"/>
      <p:bldP spid="82" grpId="0" animBg="1"/>
      <p:bldP spid="83"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43000"/>
          </a:schemeClr>
        </a:solidFill>
        <a:ln>
          <a:noFill/>
        </a:ln>
      </a:spPr>
      <a:bodyPr rtlCol="0" anchor="ctr">
        <a:noAutofit/>
      </a:bodyPr>
      <a:lstStyle>
        <a:defPPr algn="ctr">
          <a:defRPr sz="6000"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43000"/>
          </a:schemeClr>
        </a:solidFill>
        <a:ln>
          <a:noFill/>
        </a:ln>
      </a:spPr>
      <a:bodyPr rtlCol="0" anchor="ctr">
        <a:noAutofit/>
      </a:bodyPr>
      <a:lstStyle>
        <a:defPPr algn="ctr">
          <a:defRPr sz="6000"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43000"/>
          </a:schemeClr>
        </a:solidFill>
        <a:ln>
          <a:noFill/>
        </a:ln>
      </a:spPr>
      <a:bodyPr rtlCol="0" anchor="ctr">
        <a:noAutofit/>
      </a:bodyPr>
      <a:lstStyle>
        <a:defPPr algn="ctr">
          <a:defRPr sz="6000"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3696</TotalTime>
  <Words>2691</Words>
  <Application>Microsoft Office PowerPoint</Application>
  <PresentationFormat>On-screen Show (16:9)</PresentationFormat>
  <Paragraphs>416</Paragraphs>
  <Slides>38</Slides>
  <Notes>8</Notes>
  <HiddenSlides>0</HiddenSlides>
  <MMClips>0</MMClips>
  <ScaleCrop>false</ScaleCrop>
  <HeadingPairs>
    <vt:vector size="4" baseType="variant">
      <vt:variant>
        <vt:lpstr>Theme</vt:lpstr>
      </vt:variant>
      <vt:variant>
        <vt:i4>5</vt:i4>
      </vt:variant>
      <vt:variant>
        <vt:lpstr>Slide Titles</vt:lpstr>
      </vt:variant>
      <vt:variant>
        <vt:i4>38</vt:i4>
      </vt:variant>
    </vt:vector>
  </HeadingPairs>
  <TitlesOfParts>
    <vt:vector size="43" baseType="lpstr">
      <vt:lpstr>Custom Design</vt:lpstr>
      <vt:lpstr>3_Custom Design</vt:lpstr>
      <vt:lpstr>3_Office Theme</vt:lpstr>
      <vt:lpstr>4_Custom Design</vt:lpstr>
      <vt:lpstr>NewUBP_Template20120514_Final</vt:lpstr>
      <vt:lpstr>達至成功的抉擇</vt:lpstr>
      <vt:lpstr>PowerPoint Presentation</vt:lpstr>
      <vt:lpstr>甚麼是成功? What is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超連鎖™事業 UnFranchise™ Business</vt:lpstr>
      <vt:lpstr>超連鎖™系統 – 結合人群消費 UnFranchise™ System – Combine the collective consuming power</vt:lpstr>
      <vt:lpstr>當你擴展組織時，日常消費的利益隨之產生。 When you expand the organization, the daily consumption of interests arise.</vt:lpstr>
      <vt:lpstr>PowerPoint Presentation</vt:lpstr>
      <vt:lpstr>PowerPoint Presentation</vt:lpstr>
      <vt:lpstr>PowerPoint Presentation</vt:lpstr>
      <vt:lpstr>PowerPoint Presentation</vt:lpstr>
      <vt:lpstr>PowerPoint Presentation</vt:lpstr>
      <vt:lpstr>購物年金「4 個基本步驟」  The 4 steps of Shopping Annuity</vt:lpstr>
      <vt:lpstr>PowerPoint Presentation</vt:lpstr>
      <vt:lpstr>總結 Conclusion</vt:lpstr>
      <vt:lpstr>PowerPoint Presentation</vt:lpstr>
      <vt:lpstr>PowerPoint Presentation</vt:lpstr>
      <vt:lpstr>PowerPoint Presentation</vt:lpstr>
      <vt:lpstr>PowerPoint Presentation</vt:lpstr>
      <vt:lpstr>PowerPoint Presentation</vt:lpstr>
      <vt:lpstr>2015 美安香港成功領袖會議</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Celine Leung</dc:creator>
  <cp:lastModifiedBy>Monie Chan</cp:lastModifiedBy>
  <cp:revision>54</cp:revision>
  <cp:lastPrinted>2015-09-11T14:40:54Z</cp:lastPrinted>
  <dcterms:created xsi:type="dcterms:W3CDTF">2015-08-25T00:56:03Z</dcterms:created>
  <dcterms:modified xsi:type="dcterms:W3CDTF">2015-09-16T08:05:23Z</dcterms:modified>
</cp:coreProperties>
</file>